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44"/>
  </p:notesMasterIdLst>
  <p:sldIdLst>
    <p:sldId id="325" r:id="rId3"/>
    <p:sldId id="322" r:id="rId4"/>
    <p:sldId id="328" r:id="rId5"/>
    <p:sldId id="338" r:id="rId6"/>
    <p:sldId id="275" r:id="rId7"/>
    <p:sldId id="278" r:id="rId8"/>
    <p:sldId id="335" r:id="rId9"/>
    <p:sldId id="336" r:id="rId10"/>
    <p:sldId id="296" r:id="rId11"/>
    <p:sldId id="282" r:id="rId12"/>
    <p:sldId id="283" r:id="rId13"/>
    <p:sldId id="284" r:id="rId14"/>
    <p:sldId id="286" r:id="rId15"/>
    <p:sldId id="291" r:id="rId16"/>
    <p:sldId id="298" r:id="rId17"/>
    <p:sldId id="299" r:id="rId18"/>
    <p:sldId id="300" r:id="rId19"/>
    <p:sldId id="292" r:id="rId20"/>
    <p:sldId id="293" r:id="rId21"/>
    <p:sldId id="294" r:id="rId22"/>
    <p:sldId id="295" r:id="rId23"/>
    <p:sldId id="301" r:id="rId24"/>
    <p:sldId id="302" r:id="rId25"/>
    <p:sldId id="303" r:id="rId26"/>
    <p:sldId id="304" r:id="rId27"/>
    <p:sldId id="307" r:id="rId28"/>
    <p:sldId id="308" r:id="rId29"/>
    <p:sldId id="309" r:id="rId30"/>
    <p:sldId id="310" r:id="rId31"/>
    <p:sldId id="311" r:id="rId32"/>
    <p:sldId id="312" r:id="rId33"/>
    <p:sldId id="313" r:id="rId34"/>
    <p:sldId id="314" r:id="rId35"/>
    <p:sldId id="315" r:id="rId36"/>
    <p:sldId id="316" r:id="rId37"/>
    <p:sldId id="318" r:id="rId38"/>
    <p:sldId id="337" r:id="rId39"/>
    <p:sldId id="339" r:id="rId40"/>
    <p:sldId id="326" r:id="rId41"/>
    <p:sldId id="320" r:id="rId42"/>
    <p:sldId id="319" r:id="rId4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21" autoAdjust="0"/>
    <p:restoredTop sz="94660" autoAdjust="0"/>
  </p:normalViewPr>
  <p:slideViewPr>
    <p:cSldViewPr>
      <p:cViewPr varScale="1">
        <p:scale>
          <a:sx n="78" d="100"/>
          <a:sy n="78" d="100"/>
        </p:scale>
        <p:origin x="137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3" d="100"/>
          <a:sy n="73" d="100"/>
        </p:scale>
        <p:origin x="221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4" Type="http://schemas.openxmlformats.org/officeDocument/2006/relationships/image" Target="../media/image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99EF8A-3168-4594-81C8-6386519B0FAA}" type="datetimeFigureOut">
              <a:rPr lang="ru-RU" smtClean="0"/>
              <a:t>20.01.2025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E701E8-B417-4CD6-8ECF-694FA9B4F7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06209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296269-A976-4761-A03C-6D100A875F5A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35919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56569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66031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296269-A976-4761-A03C-6D100A875F5A}" type="slidenum">
              <a:rPr lang="ru-RU" smtClean="0"/>
              <a:pPr/>
              <a:t>36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3721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E701E8-B417-4CD6-8ECF-694FA9B4F70E}" type="slidenum">
              <a:rPr lang="ru-RU" smtClean="0"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4581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8E0A8-8E48-42ED-884C-4B8AE84DB2DE}" type="datetimeFigureOut">
              <a:rPr lang="en-US" smtClean="0"/>
              <a:pPr/>
              <a:t>1/20/2025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21B3-E6C5-444F-8155-046F2E6A27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3214678" y="-24"/>
            <a:ext cx="2571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Математика</a:t>
            </a:r>
            <a:endParaRPr lang="en-US" sz="3600" dirty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8E0A8-8E48-42ED-884C-4B8AE84DB2DE}" type="datetimeFigureOut">
              <a:rPr lang="en-US" smtClean="0"/>
              <a:pPr/>
              <a:t>1/20/2025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21B3-E6C5-444F-8155-046F2E6A2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8E0A8-8E48-42ED-884C-4B8AE84DB2DE}" type="datetimeFigureOut">
              <a:rPr lang="en-US" smtClean="0"/>
              <a:pPr/>
              <a:t>1/20/2025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21B3-E6C5-444F-8155-046F2E6A2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82296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4000500"/>
            <a:ext cx="82296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499AA40-2B10-4F8D-BEDD-C7AA23D9171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866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CDF25C-B1F4-48B9-8477-AEAB155ACEB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12045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15E979-4922-469F-B0E7-D86DE584875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90499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>
  <p:cSld name="Заголовок, 2 маленьких объекта и 1 большой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half" idx="3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1A4A5C-2BD8-4BF4-934D-F993E124B6E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32295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8E0A8-8E48-42ED-884C-4B8AE84DB2DE}" type="datetimeFigureOut">
              <a:rPr lang="en-US" smtClean="0"/>
              <a:pPr/>
              <a:t>1/20/2025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21B3-E6C5-444F-8155-046F2E6A2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8E0A8-8E48-42ED-884C-4B8AE84DB2DE}" type="datetimeFigureOut">
              <a:rPr lang="en-US" smtClean="0"/>
              <a:pPr/>
              <a:t>1/20/2025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21B3-E6C5-444F-8155-046F2E6A2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2910" y="857232"/>
            <a:ext cx="3852890" cy="526893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857232"/>
            <a:ext cx="3852890" cy="526893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8E0A8-8E48-42ED-884C-4B8AE84DB2DE}" type="datetimeFigureOut">
              <a:rPr lang="en-US" smtClean="0"/>
              <a:pPr/>
              <a:t>1/20/2025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21B3-E6C5-444F-8155-046F2E6A2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2910" y="788974"/>
            <a:ext cx="385447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2910" y="1500174"/>
            <a:ext cx="3854478" cy="46656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788974"/>
            <a:ext cx="378462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3784627" cy="462598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8E0A8-8E48-42ED-884C-4B8AE84DB2DE}" type="datetimeFigureOut">
              <a:rPr lang="en-US" smtClean="0"/>
              <a:pPr/>
              <a:t>1/20/2025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21B3-E6C5-444F-8155-046F2E6A2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8E0A8-8E48-42ED-884C-4B8AE84DB2DE}" type="datetimeFigureOut">
              <a:rPr lang="en-US" smtClean="0"/>
              <a:pPr/>
              <a:t>1/20/2025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21B3-E6C5-444F-8155-046F2E6A2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8E0A8-8E48-42ED-884C-4B8AE84DB2DE}" type="datetimeFigureOut">
              <a:rPr lang="en-US" smtClean="0"/>
              <a:pPr/>
              <a:t>1/20/2025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21B3-E6C5-444F-8155-046F2E6A2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348" y="785794"/>
            <a:ext cx="2751165" cy="64930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785794"/>
            <a:ext cx="4854602" cy="534036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4348" y="1435100"/>
            <a:ext cx="275116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8E0A8-8E48-42ED-884C-4B8AE84DB2DE}" type="datetimeFigureOut">
              <a:rPr lang="en-US" smtClean="0"/>
              <a:pPr/>
              <a:t>1/20/2025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21B3-E6C5-444F-8155-046F2E6A2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714355"/>
            <a:ext cx="5486400" cy="401321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8E0A8-8E48-42ED-884C-4B8AE84DB2DE}" type="datetimeFigureOut">
              <a:rPr lang="en-US" smtClean="0"/>
              <a:pPr/>
              <a:t>1/20/2025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21B3-E6C5-444F-8155-046F2E6A2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8596" y="-24"/>
            <a:ext cx="8229600" cy="654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4348" y="831863"/>
            <a:ext cx="7715304" cy="53117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E8E0A8-8E48-42ED-884C-4B8AE84DB2DE}" type="datetimeFigureOut">
              <a:rPr lang="en-US" smtClean="0"/>
              <a:pPr/>
              <a:t>1/20/2025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BE21B3-E6C5-444F-8155-046F2E6A2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ru.wikipedia.org/wiki/%D0%A4%D0%B0%D0%B9%D0%BB:Possible_Self-Portrait_of_Leonardo_da_Vinci.jpg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slideLayout" Target="../slideLayouts/slideLayout13.xml"/><Relationship Id="rId1" Type="http://schemas.openxmlformats.org/officeDocument/2006/relationships/video" Target="file:///C:\Documents%20and%20Settings\&#1046;&#1077;&#1085;&#1103;\&#1056;&#1072;&#1073;&#1086;&#1095;&#1080;&#1081;%20&#1089;&#1090;&#1086;&#1083;\&#1053;&#1086;&#1090;&#1088;%20&#1044;&#1072;&#1084;%20&#1044;&#1077;%20&#1055;&#1072;&#1088;&#1080;.wmv" TargetMode="Externa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3" Type="http://schemas.openxmlformats.org/officeDocument/2006/relationships/image" Target="../media/image69.jpeg"/><Relationship Id="rId7" Type="http://schemas.openxmlformats.org/officeDocument/2006/relationships/image" Target="../media/image73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72.jpeg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6.jp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9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gif"/><Relationship Id="rId2" Type="http://schemas.openxmlformats.org/officeDocument/2006/relationships/image" Target="../media/image80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gi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8.wmf"/><Relationship Id="rId4" Type="http://schemas.openxmlformats.org/officeDocument/2006/relationships/image" Target="../media/image5.wmf"/><Relationship Id="rId9" Type="http://schemas.openxmlformats.org/officeDocument/2006/relationships/oleObject" Target="../embeddings/oleObject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57686" y="3717032"/>
            <a:ext cx="4102746" cy="1800200"/>
          </a:xfrm>
        </p:spPr>
        <p:txBody>
          <a:bodyPr>
            <a:normAutofit fontScale="62500" lnSpcReduction="20000"/>
          </a:bodyPr>
          <a:lstStyle/>
          <a:p>
            <a:pPr algn="r"/>
            <a:endParaRPr lang="ru-RU" b="1" dirty="0" smtClean="0">
              <a:solidFill>
                <a:schemeClr val="tx1"/>
              </a:solidFill>
            </a:endParaRPr>
          </a:p>
          <a:p>
            <a:pPr algn="r"/>
            <a:r>
              <a:rPr lang="ru-RU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Выполнила: </a:t>
            </a:r>
            <a:r>
              <a:rPr lang="ru-RU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ученица </a:t>
            </a:r>
            <a:r>
              <a:rPr lang="en-US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1</a:t>
            </a:r>
            <a:r>
              <a:rPr lang="ru-RU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1 класса</a:t>
            </a:r>
          </a:p>
          <a:p>
            <a:pPr algn="r"/>
            <a:r>
              <a:rPr lang="ru-RU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Чиликина</a:t>
            </a:r>
            <a:r>
              <a:rPr lang="ru-RU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Дарья</a:t>
            </a:r>
          </a:p>
          <a:p>
            <a:pPr algn="r"/>
            <a:r>
              <a:rPr lang="ru-RU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Руководитель: </a:t>
            </a:r>
            <a:r>
              <a:rPr lang="ru-RU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учитель математики</a:t>
            </a:r>
          </a:p>
          <a:p>
            <a:pPr algn="r"/>
            <a:r>
              <a:rPr lang="ru-RU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Чернышова</a:t>
            </a:r>
            <a:r>
              <a:rPr lang="ru-RU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Е.А.</a:t>
            </a:r>
            <a:r>
              <a:rPr lang="en-US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.</a:t>
            </a:r>
            <a:endParaRPr lang="ru-RU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814490"/>
            <a:ext cx="8003232" cy="1378953"/>
          </a:xfrm>
        </p:spPr>
        <p:txBody>
          <a:bodyPr>
            <a:normAutofit/>
          </a:bodyPr>
          <a:lstStyle/>
          <a:p>
            <a:r>
              <a:rPr lang="ru-RU" sz="3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ИССЛЕДОВАТЕЛЬСКИЙ ПРОЕКТ</a:t>
            </a:r>
            <a:br>
              <a:rPr lang="ru-RU" sz="3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«ЗОЛОТОЕ СЕЧЕНИЕ»</a:t>
            </a:r>
            <a:endParaRPr lang="ru-RU" sz="3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571604" y="836712"/>
            <a:ext cx="6400800" cy="97777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МОАУ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,,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Лицей №1 Г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Орска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Оренбургской области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’’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4368619" y="5707989"/>
            <a:ext cx="648072" cy="333726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202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6717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88" y="1428750"/>
            <a:ext cx="3000375" cy="294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TextBox 6"/>
          <p:cNvSpPr txBox="1">
            <a:spLocks noChangeArrowheads="1"/>
          </p:cNvSpPr>
          <p:nvPr/>
        </p:nvSpPr>
        <p:spPr bwMode="auto">
          <a:xfrm>
            <a:off x="762000" y="4869160"/>
            <a:ext cx="7543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dirty="0">
                <a:latin typeface="Comic Sans MS" pitchFamily="66" charset="0"/>
              </a:rPr>
              <a:t>Два главных Платоновых тела, додекаэдр и икосаэдр, основаны на Золотом Сечении.</a:t>
            </a:r>
          </a:p>
        </p:txBody>
      </p:sp>
      <p:pic>
        <p:nvPicPr>
          <p:cNvPr id="9220" name="Рисунок 5" descr="http://www.trinitas.ru/rus/doc/0232/004a/pic/0036/0036-4742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524000"/>
            <a:ext cx="28956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45720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Икосаэдр и додекаэдр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6273225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003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865187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Ряд Фибоначчи</a:t>
            </a:r>
            <a:endParaRPr lang="ru-RU" sz="2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ru-RU" sz="2000" dirty="0" smtClean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ru-RU" sz="2000" dirty="0" smtClean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ru-RU" sz="2000" dirty="0" smtClean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ru-RU" sz="2000" dirty="0" smtClean="0"/>
          </a:p>
        </p:txBody>
      </p:sp>
      <p:sp>
        <p:nvSpPr>
          <p:cNvPr id="6" name="Текст 5"/>
          <p:cNvSpPr>
            <a:spLocks noGrp="1"/>
          </p:cNvSpPr>
          <p:nvPr>
            <p:ph sz="half" idx="2"/>
          </p:nvPr>
        </p:nvSpPr>
        <p:spPr>
          <a:xfrm>
            <a:off x="395536" y="1066800"/>
            <a:ext cx="5776664" cy="5170512"/>
          </a:xfrm>
        </p:spPr>
        <p:txBody>
          <a:bodyPr>
            <a:noAutofit/>
          </a:bodyPr>
          <a:lstStyle/>
          <a:p>
            <a:pPr indent="457200" eaLnBrk="1" hangingPunct="1">
              <a:defRPr/>
            </a:pPr>
            <a:r>
              <a:rPr lang="ru-RU" sz="2000" dirty="0" smtClean="0">
                <a:latin typeface="Comic Sans MS" pitchFamily="66" charset="0"/>
                <a:cs typeface="Times New Roman" pitchFamily="18" charset="0"/>
              </a:rPr>
              <a:t>С историей золотого сечения связано имя итальянского математика Леонардо Фибоначчи. </a:t>
            </a:r>
          </a:p>
          <a:p>
            <a:pPr indent="457200" eaLnBrk="1" hangingPunct="1">
              <a:defRPr/>
            </a:pPr>
            <a:r>
              <a:rPr lang="ru-RU" sz="2000" dirty="0" smtClean="0">
                <a:latin typeface="Comic Sans MS" pitchFamily="66" charset="0"/>
                <a:cs typeface="Times New Roman" pitchFamily="18" charset="0"/>
              </a:rPr>
              <a:t>Ряд чисел </a:t>
            </a:r>
            <a:r>
              <a:rPr lang="ru-RU" sz="2000" b="1" dirty="0" smtClean="0">
                <a:solidFill>
                  <a:srgbClr val="C00000"/>
                </a:solidFill>
                <a:latin typeface="Comic Sans MS" pitchFamily="66" charset="0"/>
                <a:cs typeface="Times New Roman" pitchFamily="18" charset="0"/>
              </a:rPr>
              <a:t>0, 1, 1, 2, 3, 5, 8, 13, 21, 34, 55 и т.д.</a:t>
            </a:r>
            <a:r>
              <a:rPr lang="ru-RU" sz="2000" b="1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Comic Sans MS" pitchFamily="66" charset="0"/>
                <a:cs typeface="Times New Roman" pitchFamily="18" charset="0"/>
              </a:rPr>
              <a:t>известен как ряд Фибоначчи. </a:t>
            </a:r>
          </a:p>
          <a:p>
            <a:pPr indent="457200" eaLnBrk="1" hangingPunct="1"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Comic Sans MS" pitchFamily="66" charset="0"/>
                <a:cs typeface="Times New Roman" pitchFamily="18" charset="0"/>
              </a:rPr>
              <a:t>Каждый член последовательности, начиная с третьего, равен сумме двух предыдущих, а отношение смежных чисел ряда приближается к отношению золотого деления. </a:t>
            </a:r>
          </a:p>
        </p:txBody>
      </p:sp>
      <p:pic>
        <p:nvPicPr>
          <p:cNvPr id="10245" name="Рисунок 3" descr="http://vestnik-nou.narod.ru/images/180px-Fibonacc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8527" y="1590125"/>
            <a:ext cx="3084218" cy="2630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6264639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11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5333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81000"/>
            <a:ext cx="9144000" cy="7620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«Золотая Пропорция» - главный эстетический принцип эпохи Средневековья</a:t>
            </a:r>
            <a:endParaRPr lang="ru-RU" sz="3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71600" y="1295400"/>
            <a:ext cx="5581600" cy="5105400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1800" dirty="0" smtClean="0">
                <a:latin typeface="Comic Sans MS" pitchFamily="66" charset="0"/>
                <a:cs typeface="Times New Roman" pitchFamily="18" charset="0"/>
              </a:rPr>
              <a:t>Эпоха Возрождения ассоциируется с именами таких «титанов», как Леонардо да Винчи, Микеланджело, Рафаэль, Николай Коперник, Альберт Дюрер, Лука </a:t>
            </a:r>
            <a:r>
              <a:rPr lang="ru-RU" sz="1800" dirty="0" err="1" smtClean="0">
                <a:latin typeface="Comic Sans MS" pitchFamily="66" charset="0"/>
                <a:cs typeface="Times New Roman" pitchFamily="18" charset="0"/>
              </a:rPr>
              <a:t>Пачоли</a:t>
            </a:r>
            <a:r>
              <a:rPr lang="ru-RU" sz="1800" dirty="0" smtClean="0">
                <a:latin typeface="Comic Sans MS" pitchFamily="66" charset="0"/>
                <a:cs typeface="Times New Roman" pitchFamily="18" charset="0"/>
              </a:rPr>
              <a:t>. </a:t>
            </a:r>
          </a:p>
          <a:p>
            <a:pPr>
              <a:spcBef>
                <a:spcPct val="0"/>
              </a:spcBef>
              <a:defRPr/>
            </a:pPr>
            <a:r>
              <a:rPr lang="ru-RU" sz="1800" dirty="0" smtClean="0">
                <a:latin typeface="Comic Sans MS" pitchFamily="66" charset="0"/>
                <a:cs typeface="Times New Roman" pitchFamily="18" charset="0"/>
              </a:rPr>
              <a:t>Имеется много авторитетных свидетельств о том, что именно </a:t>
            </a:r>
            <a:r>
              <a:rPr lang="ru-RU" sz="1800" b="1" dirty="0" smtClean="0">
                <a:solidFill>
                  <a:srgbClr val="C00000"/>
                </a:solidFill>
                <a:latin typeface="Comic Sans MS" pitchFamily="66" charset="0"/>
                <a:cs typeface="Times New Roman" pitchFamily="18" charset="0"/>
              </a:rPr>
              <a:t>Леонардо да Винчи(1452-1519) был одним из первых, кто ввел сам термин «Золотое Сечение».</a:t>
            </a:r>
            <a:r>
              <a:rPr lang="ru-RU" sz="1800" dirty="0" smtClean="0">
                <a:solidFill>
                  <a:srgbClr val="C00000"/>
                </a:solidFill>
                <a:latin typeface="Comic Sans MS" pitchFamily="66" charset="0"/>
                <a:cs typeface="Times New Roman" pitchFamily="18" charset="0"/>
              </a:rPr>
              <a:t> </a:t>
            </a:r>
          </a:p>
          <a:p>
            <a:pPr marL="0" indent="0">
              <a:spcBef>
                <a:spcPct val="0"/>
              </a:spcBef>
              <a:buNone/>
              <a:defRPr/>
            </a:pPr>
            <a:endParaRPr lang="ru-RU" sz="1800" dirty="0" smtClean="0">
              <a:solidFill>
                <a:srgbClr val="C00000"/>
              </a:solidFill>
              <a:latin typeface="Comic Sans MS" pitchFamily="66" charset="0"/>
              <a:cs typeface="Times New Roman" pitchFamily="18" charset="0"/>
            </a:endParaRPr>
          </a:p>
          <a:p>
            <a:pPr>
              <a:spcBef>
                <a:spcPts val="0"/>
              </a:spcBef>
              <a:defRPr/>
            </a:pPr>
            <a:r>
              <a:rPr lang="ru-RU" sz="1800" dirty="0" smtClean="0">
                <a:latin typeface="Comic Sans MS" pitchFamily="66" charset="0"/>
                <a:cs typeface="Times New Roman" pitchFamily="18" charset="0"/>
              </a:rPr>
              <a:t>«</a:t>
            </a:r>
            <a:r>
              <a:rPr lang="ru-RU" sz="1800" dirty="0" err="1" smtClean="0">
                <a:latin typeface="Comic Sans MS" pitchFamily="66" charset="0"/>
                <a:cs typeface="Times New Roman" pitchFamily="18" charset="0"/>
              </a:rPr>
              <a:t>Витрувийский</a:t>
            </a:r>
            <a:r>
              <a:rPr lang="ru-RU" sz="1800" dirty="0" smtClean="0">
                <a:latin typeface="Comic Sans MS" pitchFamily="66" charset="0"/>
                <a:cs typeface="Times New Roman" pitchFamily="18" charset="0"/>
              </a:rPr>
              <a:t> человек» </a:t>
            </a:r>
            <a:r>
              <a:rPr lang="ru-RU" sz="1800" b="1" dirty="0" smtClean="0">
                <a:latin typeface="Comic Sans MS" pitchFamily="66" charset="0"/>
                <a:cs typeface="Times New Roman" pitchFamily="18" charset="0"/>
              </a:rPr>
              <a:t>- </a:t>
            </a:r>
            <a:r>
              <a:rPr lang="ru-RU" sz="1800" dirty="0" smtClean="0">
                <a:latin typeface="Comic Sans MS" pitchFamily="66" charset="0"/>
                <a:cs typeface="Times New Roman" pitchFamily="18" charset="0"/>
              </a:rPr>
              <a:t>размах вытянутых в сторону рук человека примерно равен его росту, вследствие чего </a:t>
            </a:r>
            <a:r>
              <a:rPr lang="ru-RU" sz="1800" dirty="0" smtClean="0">
                <a:solidFill>
                  <a:srgbClr val="C00000"/>
                </a:solidFill>
                <a:latin typeface="Comic Sans MS" pitchFamily="66" charset="0"/>
                <a:cs typeface="Times New Roman" pitchFamily="18" charset="0"/>
              </a:rPr>
              <a:t>фигура человека вписывается в квадрат и в круг.</a:t>
            </a:r>
          </a:p>
          <a:p>
            <a:pPr>
              <a:spcBef>
                <a:spcPts val="0"/>
              </a:spcBef>
              <a:defRPr/>
            </a:pPr>
            <a:r>
              <a:rPr lang="ru-RU" sz="1800" dirty="0" smtClean="0">
                <a:latin typeface="Comic Sans MS" pitchFamily="66" charset="0"/>
                <a:cs typeface="Times New Roman" pitchFamily="18" charset="0"/>
              </a:rPr>
              <a:t>Рисунок и текст иногда называют </a:t>
            </a:r>
            <a:r>
              <a:rPr lang="ru-RU" sz="1800" dirty="0" smtClean="0">
                <a:solidFill>
                  <a:srgbClr val="C00000"/>
                </a:solidFill>
                <a:latin typeface="Comic Sans MS" pitchFamily="66" charset="0"/>
                <a:cs typeface="Times New Roman" pitchFamily="18" charset="0"/>
              </a:rPr>
              <a:t>каноническими пропорциями</a:t>
            </a:r>
            <a:r>
              <a:rPr lang="ru-RU" sz="1800" dirty="0" smtClean="0">
                <a:latin typeface="Comic Sans MS" pitchFamily="66" charset="0"/>
                <a:cs typeface="Times New Roman" pitchFamily="18" charset="0"/>
              </a:rPr>
              <a:t>.</a:t>
            </a:r>
          </a:p>
          <a:p>
            <a:pPr marL="0" indent="342900" eaLnBrk="1" hangingPunct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endParaRPr lang="ru-RU" sz="2000" dirty="0" smtClean="0">
              <a:solidFill>
                <a:srgbClr val="C00000"/>
              </a:solidFill>
              <a:cs typeface="Times New Roman" pitchFamily="18" charset="0"/>
            </a:endParaRPr>
          </a:p>
          <a:p>
            <a:pPr marL="0" indent="342900" eaLnBrk="1" hangingPunct="1">
              <a:buFont typeface="Wingdings" panose="05000000000000000000" pitchFamily="2" charset="2"/>
              <a:buNone/>
              <a:defRPr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342900" eaLnBrk="1" hangingPunct="1">
              <a:defRPr/>
            </a:pPr>
            <a:endParaRPr lang="ru-RU" sz="2400" dirty="0" smtClean="0"/>
          </a:p>
        </p:txBody>
      </p:sp>
      <p:pic>
        <p:nvPicPr>
          <p:cNvPr id="11268" name="Picture 7" descr="Предположительный автопортрет Леонардо да Винчи">
            <a:hlinkClick r:id="rId2" tooltip="Предположительный автопортрет Леонардо да Винчи"/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05600" y="1295400"/>
            <a:ext cx="1828800" cy="27606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Содержимое 4" descr="vitruvian-man-av"/>
          <p:cNvPicPr>
            <a:picLocks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4114800"/>
            <a:ext cx="19050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6273225"/>
            <a:ext cx="9143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12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9707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3050"/>
            <a:ext cx="7924800" cy="86995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Вклад Кеплера </a:t>
            </a:r>
            <a:b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в теорию Золотого Сечения</a:t>
            </a:r>
            <a:endParaRPr lang="ru-RU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124200" y="1219200"/>
            <a:ext cx="5791200" cy="5257800"/>
          </a:xfrm>
        </p:spPr>
        <p:txBody>
          <a:bodyPr/>
          <a:lstStyle/>
          <a:p>
            <a:pPr>
              <a:defRPr/>
            </a:pPr>
            <a:r>
              <a:rPr lang="ru-RU" sz="1800" dirty="0" smtClean="0">
                <a:latin typeface="Comic Sans MS" pitchFamily="66" charset="0"/>
              </a:rPr>
              <a:t>Гениальный астроном Иоганн Кеплер (1571-1630) был последовательным приверженцем Золотого Сечения, Платоновых тел и Пифагорейской доктрины о числовой гармонии Мироздания. </a:t>
            </a:r>
          </a:p>
          <a:p>
            <a:pPr>
              <a:defRPr/>
            </a:pPr>
            <a:r>
              <a:rPr lang="ru-RU" sz="1800" dirty="0" smtClean="0">
                <a:latin typeface="Comic Sans MS" pitchFamily="66" charset="0"/>
              </a:rPr>
              <a:t>Считается, что именно Кеплер обратил внимание на ботаническую закономерность </a:t>
            </a:r>
            <a:r>
              <a:rPr lang="ru-RU" sz="1800" b="1" dirty="0" smtClean="0">
                <a:solidFill>
                  <a:srgbClr val="C00000"/>
                </a:solidFill>
                <a:latin typeface="Comic Sans MS" pitchFamily="66" charset="0"/>
              </a:rPr>
              <a:t>филлотаксиса</a:t>
            </a:r>
            <a:r>
              <a:rPr lang="ru-RU" sz="1800" dirty="0" smtClean="0">
                <a:latin typeface="Comic Sans MS" pitchFamily="66" charset="0"/>
              </a:rPr>
              <a:t> и установил </a:t>
            </a:r>
            <a:r>
              <a:rPr lang="ru-RU" sz="1800" b="1" dirty="0" smtClean="0">
                <a:solidFill>
                  <a:srgbClr val="C00000"/>
                </a:solidFill>
                <a:latin typeface="Comic Sans MS" pitchFamily="66" charset="0"/>
              </a:rPr>
              <a:t>связь между числами Фибоначчи и золотой пропорцией</a:t>
            </a:r>
            <a:r>
              <a:rPr lang="ru-RU" sz="1800" dirty="0" smtClean="0">
                <a:solidFill>
                  <a:srgbClr val="C00000"/>
                </a:solidFill>
                <a:latin typeface="Comic Sans MS" pitchFamily="66" charset="0"/>
              </a:rPr>
              <a:t>, </a:t>
            </a:r>
            <a:r>
              <a:rPr lang="ru-RU" sz="1800" dirty="0" smtClean="0">
                <a:latin typeface="Comic Sans MS" pitchFamily="66" charset="0"/>
              </a:rPr>
              <a:t>доказав, что последовательность отношений соседних чисел Фибоначчи:</a:t>
            </a:r>
          </a:p>
          <a:p>
            <a:pPr>
              <a:buFont typeface="Wingdings" panose="05000000000000000000" pitchFamily="2" charset="2"/>
              <a:buNone/>
              <a:defRPr/>
            </a:pPr>
            <a:r>
              <a:rPr lang="ru-RU" sz="1800" dirty="0" smtClean="0">
                <a:latin typeface="Comic Sans MS" pitchFamily="66" charset="0"/>
              </a:rPr>
              <a:t>       </a:t>
            </a:r>
            <a:r>
              <a:rPr lang="ru-RU" sz="1800" b="1" dirty="0" smtClean="0">
                <a:solidFill>
                  <a:srgbClr val="C00000"/>
                </a:solidFill>
                <a:latin typeface="Comic Sans MS" pitchFamily="66" charset="0"/>
              </a:rPr>
              <a:t>1/1; 2/1; 3/2; 5/3 ;8/5; 13/8;…</a:t>
            </a:r>
            <a:r>
              <a:rPr lang="ru-RU" sz="1800" dirty="0" smtClean="0">
                <a:latin typeface="Comic Sans MS" pitchFamily="66" charset="0"/>
              </a:rPr>
              <a:t>в пределе стремится к золотой пропорции</a:t>
            </a:r>
          </a:p>
          <a:p>
            <a:pPr>
              <a:defRPr/>
            </a:pPr>
            <a:endParaRPr lang="ru-RU" sz="1600" dirty="0" smtClean="0"/>
          </a:p>
          <a:p>
            <a:pPr marL="0" indent="0">
              <a:buNone/>
              <a:defRPr/>
            </a:pPr>
            <a:endParaRPr lang="ru-RU" sz="1600" dirty="0" smtClean="0"/>
          </a:p>
          <a:p>
            <a:pPr algn="just">
              <a:defRPr/>
            </a:pPr>
            <a:endParaRPr lang="ru-RU" sz="1600" dirty="0"/>
          </a:p>
        </p:txBody>
      </p:sp>
      <p:pic>
        <p:nvPicPr>
          <p:cNvPr id="12292" name="Рисунок 6" descr="Иоганн Кепле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95400"/>
            <a:ext cx="2819400" cy="407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6283317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13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7620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4"/>
          <p:cNvSpPr txBox="1">
            <a:spLocks noChangeArrowheads="1"/>
          </p:cNvSpPr>
          <p:nvPr/>
        </p:nvSpPr>
        <p:spPr bwMode="auto">
          <a:xfrm>
            <a:off x="857250" y="1357313"/>
            <a:ext cx="3500438" cy="1477962"/>
          </a:xfrm>
          <a:prstGeom prst="rect">
            <a:avLst/>
          </a:prstGeom>
          <a:noFill/>
          <a:ln w="38100">
            <a:solidFill>
              <a:srgbClr val="00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>
                <a:latin typeface="Comic Sans MS" pitchFamily="66" charset="0"/>
              </a:rPr>
              <a:t> </a:t>
            </a:r>
            <a:r>
              <a:rPr lang="ru-RU" altLang="ru-RU" sz="1800" b="1" u="sng" dirty="0">
                <a:solidFill>
                  <a:srgbClr val="C00000"/>
                </a:solidFill>
                <a:latin typeface="Comic Sans MS" pitchFamily="66" charset="0"/>
              </a:rPr>
              <a:t>Дано:</a:t>
            </a:r>
            <a:r>
              <a:rPr lang="ru-RU" altLang="ru-RU" sz="1800" b="1" dirty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ru-RU" altLang="ru-RU" sz="1800" dirty="0">
                <a:latin typeface="Comic Sans MS" pitchFamily="66" charset="0"/>
              </a:rPr>
              <a:t>отрезок АВ.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 u="sng" dirty="0">
                <a:solidFill>
                  <a:srgbClr val="C00000"/>
                </a:solidFill>
                <a:latin typeface="Comic Sans MS" pitchFamily="66" charset="0"/>
              </a:rPr>
              <a:t>Построить:</a:t>
            </a:r>
            <a:r>
              <a:rPr lang="ru-RU" altLang="ru-RU" sz="1800" b="1" dirty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ru-RU" altLang="ru-RU" sz="1800" dirty="0">
                <a:latin typeface="Comic Sans MS" pitchFamily="66" charset="0"/>
              </a:rPr>
              <a:t>золотое сечение отрезка АВ, т.е. точку Е так, чтобы                  </a:t>
            </a:r>
            <a:r>
              <a:rPr lang="ru-RU" altLang="ru-RU" sz="1800" dirty="0" smtClean="0">
                <a:latin typeface="Comic Sans MS" pitchFamily="66" charset="0"/>
              </a:rPr>
              <a:t>   </a:t>
            </a:r>
            <a:endParaRPr lang="ru-RU" altLang="ru-RU" sz="1800" dirty="0">
              <a:latin typeface="Comic Sans MS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>
                <a:latin typeface="Comic Sans MS" pitchFamily="66" charset="0"/>
              </a:rPr>
              <a:t>                             </a:t>
            </a:r>
          </a:p>
        </p:txBody>
      </p:sp>
      <p:pic>
        <p:nvPicPr>
          <p:cNvPr id="16387" name="Object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75" y="2214563"/>
            <a:ext cx="928688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83568" y="3573016"/>
            <a:ext cx="7604770" cy="2462213"/>
          </a:xfrm>
          <a:prstGeom prst="rect">
            <a:avLst/>
          </a:prstGeom>
          <a:noFill/>
          <a:ln w="38100">
            <a:solidFill>
              <a:srgbClr val="0066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ru-RU" b="1" dirty="0">
                <a:solidFill>
                  <a:srgbClr val="C00000"/>
                </a:solidFill>
                <a:latin typeface="Comic Sans MS" pitchFamily="66" charset="0"/>
              </a:rPr>
              <a:t>Построение.</a:t>
            </a:r>
          </a:p>
          <a:p>
            <a:pPr eaLnBrk="1" hangingPunct="1">
              <a:defRPr/>
            </a:pPr>
            <a:r>
              <a:rPr lang="ru-RU" dirty="0">
                <a:latin typeface="Comic Sans MS" pitchFamily="66" charset="0"/>
              </a:rPr>
              <a:t>Построим прямоугольный треугольник, у которого один катет в два раза больше другого. Для этого восстановим в точке </a:t>
            </a:r>
            <a:r>
              <a:rPr lang="ru-RU" dirty="0" smtClean="0">
                <a:latin typeface="Comic Sans MS" pitchFamily="66" charset="0"/>
              </a:rPr>
              <a:t>В перпендикуляр </a:t>
            </a:r>
            <a:r>
              <a:rPr lang="ru-RU" dirty="0">
                <a:latin typeface="Comic Sans MS" pitchFamily="66" charset="0"/>
              </a:rPr>
              <a:t>к прямой АВ и на нем отложим отрезок ВС= </a:t>
            </a:r>
            <a:r>
              <a:rPr lang="ru-RU" sz="2800" dirty="0" smtClean="0">
                <a:latin typeface="Comic Sans MS" pitchFamily="66" charset="0"/>
              </a:rPr>
              <a:t>½</a:t>
            </a:r>
            <a:r>
              <a:rPr lang="ru-RU" dirty="0" smtClean="0">
                <a:latin typeface="Comic Sans MS" pitchFamily="66" charset="0"/>
              </a:rPr>
              <a:t> </a:t>
            </a:r>
            <a:r>
              <a:rPr lang="en-US" dirty="0" smtClean="0">
                <a:latin typeface="Comic Sans MS" pitchFamily="66" charset="0"/>
              </a:rPr>
              <a:t>AB</a:t>
            </a:r>
            <a:r>
              <a:rPr lang="ru-RU" dirty="0" smtClean="0">
                <a:latin typeface="Comic Sans MS" pitchFamily="66" charset="0"/>
              </a:rPr>
              <a:t>.</a:t>
            </a:r>
            <a:endParaRPr lang="ru-RU" dirty="0"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ru-RU" dirty="0">
                <a:latin typeface="Comic Sans MS" pitchFamily="66" charset="0"/>
              </a:rPr>
              <a:t>Далее, соединим точки А и С, отложим отрезок </a:t>
            </a:r>
            <a:r>
              <a:rPr lang="en-US" dirty="0">
                <a:latin typeface="Comic Sans MS" pitchFamily="66" charset="0"/>
              </a:rPr>
              <a:t>CD</a:t>
            </a:r>
            <a:r>
              <a:rPr lang="ru-RU" dirty="0">
                <a:latin typeface="Comic Sans MS" pitchFamily="66" charset="0"/>
              </a:rPr>
              <a:t>=</a:t>
            </a:r>
            <a:r>
              <a:rPr lang="en-US" dirty="0">
                <a:latin typeface="Comic Sans MS" pitchFamily="66" charset="0"/>
              </a:rPr>
              <a:t>CB</a:t>
            </a:r>
            <a:r>
              <a:rPr lang="ru-RU" dirty="0">
                <a:latin typeface="Comic Sans MS" pitchFamily="66" charset="0"/>
              </a:rPr>
              <a:t>,</a:t>
            </a:r>
          </a:p>
          <a:p>
            <a:pPr eaLnBrk="1" hangingPunct="1">
              <a:defRPr/>
            </a:pPr>
            <a:r>
              <a:rPr lang="ru-RU" dirty="0">
                <a:latin typeface="Comic Sans MS" pitchFamily="66" charset="0"/>
              </a:rPr>
              <a:t>и наконец </a:t>
            </a:r>
            <a:r>
              <a:rPr lang="en-US" dirty="0">
                <a:latin typeface="Comic Sans MS" pitchFamily="66" charset="0"/>
              </a:rPr>
              <a:t>AE</a:t>
            </a:r>
            <a:r>
              <a:rPr lang="ru-RU" dirty="0">
                <a:latin typeface="Comic Sans MS" pitchFamily="66" charset="0"/>
              </a:rPr>
              <a:t>=</a:t>
            </a:r>
            <a:r>
              <a:rPr lang="en-US" dirty="0">
                <a:latin typeface="Comic Sans MS" pitchFamily="66" charset="0"/>
              </a:rPr>
              <a:t>AD</a:t>
            </a:r>
            <a:r>
              <a:rPr lang="ru-RU" dirty="0">
                <a:latin typeface="Comic Sans MS" pitchFamily="66" charset="0"/>
              </a:rPr>
              <a:t>.</a:t>
            </a:r>
          </a:p>
          <a:p>
            <a:pPr eaLnBrk="1" hangingPunct="1">
              <a:defRPr/>
            </a:pPr>
            <a:r>
              <a:rPr lang="ru-RU" dirty="0">
                <a:latin typeface="Comic Sans MS" pitchFamily="66" charset="0"/>
              </a:rPr>
              <a:t>Точка Е является искомой, она производит золотое сечение отрезка АВ.</a:t>
            </a:r>
          </a:p>
        </p:txBody>
      </p:sp>
      <p:pic>
        <p:nvPicPr>
          <p:cNvPr id="16390" name="Picture 8" descr="C:\Documents and Settings\Администратор\Рабочий стол\деление отрезка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1357313"/>
            <a:ext cx="3787775" cy="2071687"/>
          </a:xfrm>
          <a:prstGeom prst="rect">
            <a:avLst/>
          </a:prstGeom>
          <a:noFill/>
          <a:ln w="38100">
            <a:solidFill>
              <a:srgbClr val="00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81000" y="838200"/>
            <a:ext cx="8763000" cy="4778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2500" b="1" dirty="0">
                <a:latin typeface="Comic Sans MS" pitchFamily="66" charset="0"/>
              </a:rPr>
              <a:t>Деление отрезка в золотом отношении</a:t>
            </a:r>
          </a:p>
        </p:txBody>
      </p:sp>
      <p:sp>
        <p:nvSpPr>
          <p:cNvPr id="17416" name="Прямоугольник 7"/>
          <p:cNvSpPr>
            <a:spLocks noChangeArrowheads="1"/>
          </p:cNvSpPr>
          <p:nvPr/>
        </p:nvSpPr>
        <p:spPr bwMode="auto">
          <a:xfrm>
            <a:off x="838200" y="152400"/>
            <a:ext cx="7620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Золотое сечение в геометрии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6273225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14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8215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4"/>
          <p:cNvSpPr>
            <a:spLocks noGrp="1" noChangeArrowheads="1"/>
          </p:cNvSpPr>
          <p:nvPr>
            <p:ph type="title"/>
          </p:nvPr>
        </p:nvSpPr>
        <p:spPr>
          <a:xfrm>
            <a:off x="7378554" y="3356992"/>
            <a:ext cx="1447800" cy="1752600"/>
          </a:xfrm>
        </p:spPr>
        <p:txBody>
          <a:bodyPr>
            <a:normAutofit/>
          </a:bodyPr>
          <a:lstStyle/>
          <a:p>
            <a:r>
              <a:rPr lang="ru-RU" altLang="ru-RU" sz="1800" b="1" dirty="0" smtClean="0">
                <a:solidFill>
                  <a:schemeClr val="tx1"/>
                </a:solidFill>
                <a:effectLst/>
                <a:latin typeface="Comic Sans MS" pitchFamily="66" charset="0"/>
              </a:rPr>
              <a:t>Золотое сечение лист розы</a:t>
            </a:r>
          </a:p>
        </p:txBody>
      </p:sp>
      <p:sp>
        <p:nvSpPr>
          <p:cNvPr id="242694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716016" y="980728"/>
            <a:ext cx="3744416" cy="205246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ru-RU" sz="1800" b="1" dirty="0">
                <a:latin typeface="+mj-lt"/>
              </a:rPr>
              <a:t>       </a:t>
            </a:r>
            <a:r>
              <a:rPr lang="ru-RU" sz="1800" b="1" dirty="0" smtClean="0">
                <a:latin typeface="Comic Sans MS" pitchFamily="66" charset="0"/>
              </a:rPr>
              <a:t>Величины отростков и лепестков цикория подчинены правилу золотой пропорции</a:t>
            </a:r>
            <a:r>
              <a:rPr lang="ru-RU" sz="1800" b="1" dirty="0" smtClean="0">
                <a:latin typeface="+mj-lt"/>
              </a:rPr>
              <a:t>.  </a:t>
            </a:r>
          </a:p>
        </p:txBody>
      </p:sp>
      <p:pic>
        <p:nvPicPr>
          <p:cNvPr id="23556" name="Picture 7" descr="цветок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" y="228600"/>
            <a:ext cx="4343400" cy="12223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600200"/>
            <a:ext cx="3505200" cy="467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Содержимое 4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362200"/>
            <a:ext cx="28956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6273225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15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6958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4"/>
          <p:cNvSpPr txBox="1">
            <a:spLocks noChangeArrowheads="1"/>
          </p:cNvSpPr>
          <p:nvPr/>
        </p:nvSpPr>
        <p:spPr bwMode="auto">
          <a:xfrm>
            <a:off x="1259632" y="828764"/>
            <a:ext cx="388843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ru-RU" b="1" dirty="0">
                <a:latin typeface="Comic Sans MS" pitchFamily="66" charset="0"/>
              </a:rPr>
              <a:t>Золотая пропорция в теле ящерицы – длина хвоста так относится к длине остального тела, как 62 к 38 </a:t>
            </a:r>
          </a:p>
        </p:txBody>
      </p:sp>
      <p:pic>
        <p:nvPicPr>
          <p:cNvPr id="24579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953000"/>
            <a:ext cx="4191000" cy="169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11" descr="Ящерица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209800"/>
            <a:ext cx="32004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200025"/>
            <a:ext cx="2819400" cy="337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875" y="3778250"/>
            <a:ext cx="1787525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5641099" y="5508839"/>
            <a:ext cx="2971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ru-RU" b="1" dirty="0">
                <a:latin typeface="Comic Sans MS" pitchFamily="66" charset="0"/>
              </a:rPr>
              <a:t>Золотые пропорции в яйце птицы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6273225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16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9108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7" descr="moth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1000" y="838200"/>
            <a:ext cx="5191125" cy="2438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3414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827584" y="3717032"/>
            <a:ext cx="7632847" cy="201622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90000"/>
              </a:lnSpc>
              <a:buNone/>
              <a:defRPr/>
            </a:pPr>
            <a:r>
              <a:rPr lang="ru-RU" sz="2800" b="1" dirty="0">
                <a:latin typeface="Comic Sans MS" pitchFamily="66" charset="0"/>
              </a:rPr>
              <a:t>У многих бабочек узоры на крыльях, соотношение размеров грудной и брюшной части тела соответствуют золотой пропорции</a:t>
            </a:r>
          </a:p>
        </p:txBody>
      </p:sp>
      <p:pic>
        <p:nvPicPr>
          <p:cNvPr id="25604" name="Picture 15" descr="баб аним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914400"/>
            <a:ext cx="2895600" cy="268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626824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17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184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AutoShape 2"/>
          <p:cNvGrpSpPr>
            <a:grpSpLocks/>
          </p:cNvGrpSpPr>
          <p:nvPr/>
        </p:nvGrpSpPr>
        <p:grpSpPr bwMode="auto">
          <a:xfrm>
            <a:off x="738188" y="1493838"/>
            <a:ext cx="2986087" cy="4114800"/>
            <a:chOff x="465" y="941"/>
            <a:chExt cx="1881" cy="2592"/>
          </a:xfrm>
        </p:grpSpPr>
        <p:pic>
          <p:nvPicPr>
            <p:cNvPr id="17420" name="AutoShape 2"/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5" y="941"/>
              <a:ext cx="1881" cy="25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21" name="Text Box 6"/>
            <p:cNvSpPr txBox="1">
              <a:spLocks noChangeArrowheads="1"/>
            </p:cNvSpPr>
            <p:nvPr/>
          </p:nvSpPr>
          <p:spPr bwMode="auto">
            <a:xfrm>
              <a:off x="956" y="2228"/>
              <a:ext cx="833" cy="1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6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800"/>
            </a:p>
          </p:txBody>
        </p:sp>
      </p:grpSp>
      <p:sp>
        <p:nvSpPr>
          <p:cNvPr id="17411" name="TextBox 5"/>
          <p:cNvSpPr txBox="1">
            <a:spLocks noChangeArrowheads="1"/>
          </p:cNvSpPr>
          <p:nvPr/>
        </p:nvSpPr>
        <p:spPr bwMode="auto">
          <a:xfrm>
            <a:off x="2000250" y="1285875"/>
            <a:ext cx="2143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/>
              <a:t>А</a:t>
            </a:r>
          </a:p>
        </p:txBody>
      </p:sp>
      <p:sp>
        <p:nvSpPr>
          <p:cNvPr id="17412" name="TextBox 6"/>
          <p:cNvSpPr txBox="1">
            <a:spLocks noChangeArrowheads="1"/>
          </p:cNvSpPr>
          <p:nvPr/>
        </p:nvSpPr>
        <p:spPr bwMode="auto">
          <a:xfrm>
            <a:off x="571500" y="5429250"/>
            <a:ext cx="28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/>
              <a:t>В</a:t>
            </a:r>
          </a:p>
        </p:txBody>
      </p:sp>
      <p:sp>
        <p:nvSpPr>
          <p:cNvPr id="17413" name="TextBox 7"/>
          <p:cNvSpPr txBox="1">
            <a:spLocks noChangeArrowheads="1"/>
          </p:cNvSpPr>
          <p:nvPr/>
        </p:nvSpPr>
        <p:spPr bwMode="auto">
          <a:xfrm>
            <a:off x="3429000" y="5429250"/>
            <a:ext cx="2143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/>
              <a:t>С</a:t>
            </a:r>
          </a:p>
        </p:txBody>
      </p:sp>
      <p:sp>
        <p:nvSpPr>
          <p:cNvPr id="17414" name="TextBox 8"/>
          <p:cNvSpPr txBox="1">
            <a:spLocks noChangeArrowheads="1"/>
          </p:cNvSpPr>
          <p:nvPr/>
        </p:nvSpPr>
        <p:spPr bwMode="auto">
          <a:xfrm>
            <a:off x="3276600" y="1066800"/>
            <a:ext cx="5334000" cy="2523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dirty="0">
                <a:solidFill>
                  <a:srgbClr val="C00000"/>
                </a:solidFill>
                <a:latin typeface="Comic Sans MS" pitchFamily="66" charset="0"/>
              </a:rPr>
              <a:t>Золотым</a:t>
            </a:r>
            <a:r>
              <a:rPr lang="ru-RU" altLang="ru-RU" sz="2400" b="1" dirty="0">
                <a:latin typeface="Comic Sans MS" pitchFamily="66" charset="0"/>
              </a:rPr>
              <a:t> </a:t>
            </a:r>
            <a:r>
              <a:rPr lang="ru-RU" altLang="ru-RU" sz="2400" dirty="0">
                <a:latin typeface="Comic Sans MS" pitchFamily="66" charset="0"/>
              </a:rPr>
              <a:t>называется такой </a:t>
            </a:r>
            <a:r>
              <a:rPr lang="ru-RU" altLang="ru-RU" sz="2400" b="1" dirty="0">
                <a:solidFill>
                  <a:srgbClr val="C00000"/>
                </a:solidFill>
                <a:latin typeface="Comic Sans MS" pitchFamily="66" charset="0"/>
              </a:rPr>
              <a:t>равнобедренный треугольник</a:t>
            </a:r>
            <a:r>
              <a:rPr lang="ru-RU" altLang="ru-RU" sz="1800" b="1" dirty="0">
                <a:latin typeface="Comic Sans MS" pitchFamily="66" charset="0"/>
              </a:rPr>
              <a:t>,</a:t>
            </a:r>
            <a:r>
              <a:rPr lang="ru-RU" altLang="ru-RU" sz="2400" b="1" dirty="0">
                <a:latin typeface="Comic Sans MS" pitchFamily="66" charset="0"/>
              </a:rPr>
              <a:t> </a:t>
            </a:r>
            <a:r>
              <a:rPr lang="ru-RU" altLang="ru-RU" sz="2400" dirty="0">
                <a:latin typeface="Comic Sans MS" pitchFamily="66" charset="0"/>
              </a:rPr>
              <a:t>основание и боковая сторона которого находятся в золотом отношении:</a:t>
            </a:r>
            <a:r>
              <a:rPr lang="ru-RU" altLang="ru-RU" sz="2400" b="1" dirty="0">
                <a:latin typeface="Comic Sans MS" pitchFamily="66" charset="0"/>
              </a:rPr>
              <a:t>                                                           </a:t>
            </a:r>
            <a:endParaRPr lang="ru-RU" altLang="ru-RU" sz="2400" dirty="0">
              <a:latin typeface="Comic Sans MS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 dirty="0"/>
              <a:t>                                                                </a:t>
            </a:r>
            <a:endParaRPr lang="ru-RU" altLang="ru-RU" sz="18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dirty="0"/>
          </a:p>
        </p:txBody>
      </p:sp>
      <p:sp>
        <p:nvSpPr>
          <p:cNvPr id="17415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1741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pic>
        <p:nvPicPr>
          <p:cNvPr id="17417" name="Object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938" y="3143250"/>
            <a:ext cx="1258887" cy="9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8" name="Object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375" y="4572000"/>
            <a:ext cx="3857625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0" y="457200"/>
            <a:ext cx="9144000" cy="5540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sz="3000" b="1" dirty="0">
                <a:solidFill>
                  <a:srgbClr val="C00000"/>
                </a:solidFill>
                <a:latin typeface="Comic Sans MS" pitchFamily="66" charset="0"/>
              </a:rPr>
              <a:t>Золотой треугольник</a:t>
            </a:r>
            <a:endParaRPr lang="ru-RU" sz="3000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6273225"/>
            <a:ext cx="9143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18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7672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6"/>
          <p:cNvSpPr txBox="1">
            <a:spLocks noChangeArrowheads="1"/>
          </p:cNvSpPr>
          <p:nvPr/>
        </p:nvSpPr>
        <p:spPr bwMode="auto">
          <a:xfrm>
            <a:off x="1691680" y="4419600"/>
            <a:ext cx="583264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>
                <a:latin typeface="Comic Sans MS" pitchFamily="66" charset="0"/>
              </a:rPr>
              <a:t>Прямоугольник, стороны которого находятся в золотом отношении, т.е. отношение длины к ширине даёт число </a:t>
            </a:r>
            <a:r>
              <a:rPr lang="ru-RU" altLang="ru-RU" sz="1800" b="1" dirty="0">
                <a:solidFill>
                  <a:srgbClr val="C00000"/>
                </a:solidFill>
                <a:latin typeface="Comic Sans MS" pitchFamily="66" charset="0"/>
              </a:rPr>
              <a:t>φ</a:t>
            </a:r>
            <a:r>
              <a:rPr lang="ru-RU" altLang="ru-RU" sz="1800" dirty="0">
                <a:latin typeface="Comic Sans MS" pitchFamily="66" charset="0"/>
              </a:rPr>
              <a:t>, называется </a:t>
            </a:r>
            <a:r>
              <a:rPr lang="ru-RU" altLang="ru-RU" sz="1800" b="1" dirty="0">
                <a:solidFill>
                  <a:srgbClr val="C00000"/>
                </a:solidFill>
                <a:latin typeface="Comic Sans MS" pitchFamily="66" charset="0"/>
              </a:rPr>
              <a:t>золотым прямоугольником.</a:t>
            </a:r>
            <a:endParaRPr lang="ru-RU" altLang="ru-RU" sz="1100" dirty="0">
              <a:latin typeface="Comic Sans MS" pitchFamily="66" charset="0"/>
            </a:endParaRPr>
          </a:p>
        </p:txBody>
      </p:sp>
      <p:pic>
        <p:nvPicPr>
          <p:cNvPr id="18435" name="Object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3200400"/>
            <a:ext cx="1258888" cy="9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Рисунок 35" descr="http://www.trinitas.ru/rus/doc/0232/004a/pic/0037/0037-1001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143000"/>
            <a:ext cx="3175000" cy="2243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Рисунок 36" descr="http://www.trinitas.ru/rus/doc/0232/004a/pic/0037/0037-100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143000"/>
            <a:ext cx="2930525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0" y="457200"/>
            <a:ext cx="9144000" cy="5540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sz="3000" b="1" dirty="0">
                <a:solidFill>
                  <a:srgbClr val="C00000"/>
                </a:solidFill>
                <a:latin typeface="Comic Sans MS" pitchFamily="66" charset="0"/>
              </a:rPr>
              <a:t>Золотой прямоугольник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6273225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19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744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60648"/>
            <a:ext cx="8229600" cy="393360"/>
          </a:xfrm>
        </p:spPr>
        <p:txBody>
          <a:bodyPr rtlCol="0">
            <a:no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Comic Sans MS" panose="030F0702030302020204" pitchFamily="66" charset="0"/>
              </a:rPr>
              <a:t>СОДЕЖАНИЕ</a:t>
            </a:r>
          </a:p>
        </p:txBody>
      </p:sp>
      <p:graphicFrame>
        <p:nvGraphicFramePr>
          <p:cNvPr id="8" name="Таблица 8">
            <a:extLst>
              <a:ext uri="{FF2B5EF4-FFF2-40B4-BE49-F238E27FC236}">
                <a16:creationId xmlns:a16="http://schemas.microsoft.com/office/drawing/2014/main" id="{185B4723-29D3-4B28-B0FC-3BC194BE762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3290022"/>
              </p:ext>
            </p:extLst>
          </p:nvPr>
        </p:nvGraphicFramePr>
        <p:xfrm>
          <a:off x="1187624" y="654008"/>
          <a:ext cx="6911241" cy="56943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236371">
                  <a:extLst>
                    <a:ext uri="{9D8B030D-6E8A-4147-A177-3AD203B41FA5}">
                      <a16:colId xmlns:a16="http://schemas.microsoft.com/office/drawing/2014/main" val="1058906563"/>
                    </a:ext>
                  </a:extLst>
                </a:gridCol>
                <a:gridCol w="674870">
                  <a:extLst>
                    <a:ext uri="{9D8B030D-6E8A-4147-A177-3AD203B41FA5}">
                      <a16:colId xmlns:a16="http://schemas.microsoft.com/office/drawing/2014/main" val="817952802"/>
                    </a:ext>
                  </a:extLst>
                </a:gridCol>
              </a:tblGrid>
              <a:tr h="394044">
                <a:tc>
                  <a:txBody>
                    <a:bodyPr/>
                    <a:lstStyle/>
                    <a:p>
                      <a:endParaRPr lang="ru-RU" sz="1400" dirty="0">
                        <a:latin typeface="Comic Sans MS" panose="030F0702030302020204" pitchFamily="66" charset="0"/>
                      </a:endParaRPr>
                    </a:p>
                  </a:txBody>
                  <a:tcPr marL="68598" marR="68598" marT="34299" marB="3429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Comic Sans MS" panose="030F0702030302020204" pitchFamily="66" charset="0"/>
                        </a:rPr>
                        <a:t>стр.</a:t>
                      </a:r>
                    </a:p>
                  </a:txBody>
                  <a:tcPr marL="68598" marR="68598" marT="34299" marB="3429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08430478"/>
                  </a:ext>
                </a:extLst>
              </a:tr>
              <a:tr h="686076">
                <a:tc>
                  <a:txBody>
                    <a:bodyPr/>
                    <a:lstStyle/>
                    <a:p>
                      <a:pPr marL="342900" indent="-342900">
                        <a:lnSpc>
                          <a:spcPct val="150000"/>
                        </a:lnSpc>
                        <a:buAutoNum type="arabicPeriod"/>
                      </a:pPr>
                      <a:r>
                        <a:rPr lang="ru-RU" sz="1400" dirty="0" smtClean="0">
                          <a:latin typeface="Comic Sans MS" panose="030F0702030302020204" pitchFamily="66" charset="0"/>
                        </a:rPr>
                        <a:t>Введение……………………………………………………………………………………………………………</a:t>
                      </a:r>
                    </a:p>
                    <a:p>
                      <a:pPr marL="0" indent="0">
                        <a:lnSpc>
                          <a:spcPct val="150000"/>
                        </a:lnSpc>
                        <a:buNone/>
                      </a:pPr>
                      <a:r>
                        <a:rPr lang="ru-RU" sz="1400" dirty="0" smtClean="0">
                          <a:latin typeface="Comic Sans MS" panose="030F0702030302020204" pitchFamily="66" charset="0"/>
                        </a:rPr>
                        <a:t>2. Актуальность………………………………………………………………………………………………………</a:t>
                      </a:r>
                      <a:endParaRPr lang="ru-RU" sz="1400" dirty="0">
                        <a:latin typeface="Comic Sans MS" panose="030F0702030302020204" pitchFamily="66" charset="0"/>
                      </a:endParaRPr>
                    </a:p>
                  </a:txBody>
                  <a:tcPr marL="68598" marR="68598" marT="34299" marB="3429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Comic Sans MS" panose="030F0702030302020204" pitchFamily="66" charset="0"/>
                        </a:rPr>
                        <a:t>3</a:t>
                      </a:r>
                    </a:p>
                    <a:p>
                      <a:pPr algn="ctr"/>
                      <a:endParaRPr lang="ru-RU" sz="1400" dirty="0" smtClean="0"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Comic Sans MS" panose="030F0702030302020204" pitchFamily="66" charset="0"/>
                        </a:rPr>
                        <a:t>4</a:t>
                      </a:r>
                    </a:p>
                  </a:txBody>
                  <a:tcPr marL="68598" marR="68598" marT="34299" marB="3429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13539805"/>
                  </a:ext>
                </a:extLst>
              </a:tr>
              <a:tr h="39404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1400" dirty="0">
                          <a:latin typeface="Comic Sans MS" panose="030F0702030302020204" pitchFamily="66" charset="0"/>
                        </a:rPr>
                        <a:t>3</a:t>
                      </a:r>
                      <a:r>
                        <a:rPr lang="ru-RU" sz="1400" dirty="0" smtClean="0">
                          <a:latin typeface="Comic Sans MS" panose="030F0702030302020204" pitchFamily="66" charset="0"/>
                        </a:rPr>
                        <a:t>. </a:t>
                      </a:r>
                      <a:r>
                        <a:rPr lang="ru-RU" sz="1400" dirty="0">
                          <a:latin typeface="Comic Sans MS" panose="030F0702030302020204" pitchFamily="66" charset="0"/>
                        </a:rPr>
                        <a:t>Цель и задачи исследования</a:t>
                      </a:r>
                      <a:r>
                        <a:rPr lang="ru-RU" sz="1400" dirty="0" smtClean="0">
                          <a:latin typeface="Comic Sans MS" panose="030F0702030302020204" pitchFamily="66" charset="0"/>
                        </a:rPr>
                        <a:t>………………………………………………………………………..</a:t>
                      </a:r>
                      <a:endParaRPr lang="ru-RU" sz="1400" dirty="0">
                        <a:latin typeface="Comic Sans MS" panose="030F0702030302020204" pitchFamily="66" charset="0"/>
                      </a:endParaRPr>
                    </a:p>
                  </a:txBody>
                  <a:tcPr marL="68598" marR="68598" marT="34299" marB="3429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Comic Sans MS" panose="030F0702030302020204" pitchFamily="66" charset="0"/>
                        </a:rPr>
                        <a:t>5</a:t>
                      </a:r>
                      <a:endParaRPr lang="ru-RU" sz="1400" dirty="0">
                        <a:latin typeface="Comic Sans MS" panose="030F0702030302020204" pitchFamily="66" charset="0"/>
                      </a:endParaRPr>
                    </a:p>
                  </a:txBody>
                  <a:tcPr marL="68598" marR="68598" marT="34299" marB="3429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36266817"/>
                  </a:ext>
                </a:extLst>
              </a:tr>
              <a:tr h="39404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1400" dirty="0">
                          <a:latin typeface="Comic Sans MS" panose="030F0702030302020204" pitchFamily="66" charset="0"/>
                        </a:rPr>
                        <a:t>4</a:t>
                      </a:r>
                      <a:r>
                        <a:rPr lang="ru-RU" sz="1400" dirty="0" smtClean="0">
                          <a:latin typeface="Comic Sans MS" panose="030F0702030302020204" pitchFamily="66" charset="0"/>
                        </a:rPr>
                        <a:t>. </a:t>
                      </a:r>
                      <a:r>
                        <a:rPr lang="ru-RU" sz="1400" dirty="0">
                          <a:latin typeface="Comic Sans MS" panose="030F0702030302020204" pitchFamily="66" charset="0"/>
                        </a:rPr>
                        <a:t>История возникновения «золотого </a:t>
                      </a:r>
                      <a:r>
                        <a:rPr lang="ru-RU" sz="1400" dirty="0" smtClean="0">
                          <a:latin typeface="Comic Sans MS" panose="030F0702030302020204" pitchFamily="66" charset="0"/>
                        </a:rPr>
                        <a:t>сечения»…………………………………………..</a:t>
                      </a:r>
                      <a:endParaRPr lang="ru-RU" sz="1400" dirty="0">
                        <a:latin typeface="Comic Sans MS" panose="030F0702030302020204" pitchFamily="66" charset="0"/>
                      </a:endParaRPr>
                    </a:p>
                  </a:txBody>
                  <a:tcPr marL="68598" marR="68598" marT="34299" marB="3429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Comic Sans MS" panose="030F0702030302020204" pitchFamily="66" charset="0"/>
                        </a:rPr>
                        <a:t>6</a:t>
                      </a:r>
                    </a:p>
                  </a:txBody>
                  <a:tcPr marL="68598" marR="68598" marT="34299" marB="3429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37852802"/>
                  </a:ext>
                </a:extLst>
              </a:tr>
              <a:tr h="39404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ru-RU" sz="1400" dirty="0">
                          <a:latin typeface="Comic Sans MS" panose="030F0702030302020204" pitchFamily="66" charset="0"/>
                        </a:rPr>
                        <a:t>5</a:t>
                      </a:r>
                      <a:r>
                        <a:rPr lang="ru-RU" sz="1400" dirty="0" smtClean="0">
                          <a:latin typeface="Comic Sans MS" panose="030F0702030302020204" pitchFamily="66" charset="0"/>
                        </a:rPr>
                        <a:t>. Определение понятия «золотое сечение»……………………………………………….</a:t>
                      </a:r>
                      <a:endParaRPr lang="ru-RU" sz="1400" dirty="0">
                        <a:latin typeface="Comic Sans MS" panose="030F0702030302020204" pitchFamily="66" charset="0"/>
                      </a:endParaRPr>
                    </a:p>
                  </a:txBody>
                  <a:tcPr marL="68598" marR="68598" marT="34299" marB="3429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Comic Sans MS" panose="030F0702030302020204" pitchFamily="66" charset="0"/>
                        </a:rPr>
                        <a:t>7</a:t>
                      </a:r>
                    </a:p>
                  </a:txBody>
                  <a:tcPr marL="68598" marR="68598" marT="34299" marB="3429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50058860"/>
                  </a:ext>
                </a:extLst>
              </a:tr>
              <a:tr h="394046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ru-RU" sz="1400" dirty="0">
                          <a:latin typeface="Comic Sans MS" panose="030F0702030302020204" pitchFamily="66" charset="0"/>
                        </a:rPr>
                        <a:t>6</a:t>
                      </a:r>
                      <a:r>
                        <a:rPr lang="ru-RU" sz="1400" dirty="0" smtClean="0">
                          <a:latin typeface="Comic Sans MS" panose="030F0702030302020204" pitchFamily="66" charset="0"/>
                        </a:rPr>
                        <a:t>. </a:t>
                      </a:r>
                      <a:r>
                        <a:rPr lang="ru-RU" sz="1400" dirty="0">
                          <a:latin typeface="Comic Sans MS" panose="030F0702030302020204" pitchFamily="66" charset="0"/>
                        </a:rPr>
                        <a:t>Деление отрезка прямой по правилу «</a:t>
                      </a:r>
                      <a:r>
                        <a:rPr lang="ru-RU" sz="1400" dirty="0" smtClean="0">
                          <a:latin typeface="Comic Sans MS" panose="030F0702030302020204" pitchFamily="66" charset="0"/>
                        </a:rPr>
                        <a:t>золотого</a:t>
                      </a:r>
                      <a:r>
                        <a:rPr lang="ru-RU" sz="1400" baseline="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ru-RU" sz="1400" dirty="0" smtClean="0">
                          <a:latin typeface="Comic Sans MS" panose="030F0702030302020204" pitchFamily="66" charset="0"/>
                        </a:rPr>
                        <a:t>сечения»………………….</a:t>
                      </a:r>
                      <a:endParaRPr lang="ru-RU" sz="1400" dirty="0">
                        <a:latin typeface="Comic Sans MS" panose="030F0702030302020204" pitchFamily="66" charset="0"/>
                      </a:endParaRPr>
                    </a:p>
                  </a:txBody>
                  <a:tcPr marL="68598" marR="68598" marT="34299" marB="3429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Comic Sans MS" panose="030F0702030302020204" pitchFamily="66" charset="0"/>
                        </a:rPr>
                        <a:t>14</a:t>
                      </a:r>
                      <a:endParaRPr lang="ru-RU" sz="1400" dirty="0">
                        <a:latin typeface="Comic Sans MS" panose="030F0702030302020204" pitchFamily="66" charset="0"/>
                      </a:endParaRPr>
                    </a:p>
                  </a:txBody>
                  <a:tcPr marL="68598" marR="68598" marT="34299" marB="3429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22636511"/>
                  </a:ext>
                </a:extLst>
              </a:tr>
              <a:tr h="300022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ru-RU" sz="1400" dirty="0">
                          <a:latin typeface="Comic Sans MS" panose="030F0702030302020204" pitchFamily="66" charset="0"/>
                        </a:rPr>
                        <a:t>7</a:t>
                      </a:r>
                      <a:r>
                        <a:rPr lang="ru-RU" sz="1400" dirty="0" smtClean="0">
                          <a:latin typeface="Comic Sans MS" panose="030F0702030302020204" pitchFamily="66" charset="0"/>
                        </a:rPr>
                        <a:t>. Золотая</a:t>
                      </a:r>
                      <a:r>
                        <a:rPr lang="ru-RU" sz="1400" baseline="0" dirty="0" smtClean="0">
                          <a:latin typeface="Comic Sans MS" panose="030F0702030302020204" pitchFamily="66" charset="0"/>
                        </a:rPr>
                        <a:t> спираль</a:t>
                      </a:r>
                      <a:r>
                        <a:rPr lang="en-US" sz="1400" baseline="0" dirty="0" smtClean="0">
                          <a:latin typeface="Comic Sans MS" panose="030F0702030302020204" pitchFamily="66" charset="0"/>
                        </a:rPr>
                        <a:t>……………………………………………………………………………………………….</a:t>
                      </a:r>
                      <a:endParaRPr lang="ru-RU" sz="1400" baseline="0" dirty="0" smtClean="0">
                        <a:latin typeface="Comic Sans MS" panose="030F0702030302020204" pitchFamily="66" charset="0"/>
                      </a:endParaRPr>
                    </a:p>
                    <a:p>
                      <a:pPr>
                        <a:lnSpc>
                          <a:spcPct val="200000"/>
                        </a:lnSpc>
                      </a:pPr>
                      <a:r>
                        <a:rPr lang="ru-RU" sz="1400" baseline="0" dirty="0" smtClean="0">
                          <a:latin typeface="Comic Sans MS" panose="030F0702030302020204" pitchFamily="66" charset="0"/>
                        </a:rPr>
                        <a:t> 8</a:t>
                      </a:r>
                      <a:r>
                        <a:rPr lang="en-US" sz="1400" baseline="0" dirty="0" smtClean="0">
                          <a:latin typeface="Comic Sans MS" panose="030F0702030302020204" pitchFamily="66" charset="0"/>
                        </a:rPr>
                        <a:t>.</a:t>
                      </a:r>
                      <a:r>
                        <a:rPr lang="ru-RU" sz="1400" baseline="0" dirty="0" smtClean="0">
                          <a:latin typeface="Comic Sans MS" panose="030F0702030302020204" pitchFamily="66" charset="0"/>
                        </a:rPr>
                        <a:t>Золотое сечение в  природе</a:t>
                      </a:r>
                      <a:r>
                        <a:rPr lang="ru-RU" sz="1400" dirty="0" smtClean="0">
                          <a:latin typeface="Comic Sans MS" panose="030F0702030302020204" pitchFamily="66" charset="0"/>
                        </a:rPr>
                        <a:t>…………………………</a:t>
                      </a:r>
                      <a:r>
                        <a:rPr lang="en-US" sz="1400" dirty="0" smtClean="0">
                          <a:latin typeface="Comic Sans MS" panose="030F0702030302020204" pitchFamily="66" charset="0"/>
                        </a:rPr>
                        <a:t>……………………………………………</a:t>
                      </a:r>
                      <a:endParaRPr lang="ru-RU" sz="1400" dirty="0">
                        <a:latin typeface="Comic Sans MS" panose="030F0702030302020204" pitchFamily="66" charset="0"/>
                      </a:endParaRPr>
                    </a:p>
                  </a:txBody>
                  <a:tcPr marL="68598" marR="68598" marT="34299" marB="3429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Comic Sans MS" panose="030F0702030302020204" pitchFamily="66" charset="0"/>
                        </a:rPr>
                        <a:t>21</a:t>
                      </a:r>
                    </a:p>
                    <a:p>
                      <a:pPr algn="ctr"/>
                      <a:endParaRPr lang="ru-RU" sz="1400" dirty="0"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n-US" sz="1400" dirty="0" smtClean="0">
                          <a:latin typeface="Comic Sans MS" panose="030F0702030302020204" pitchFamily="66" charset="0"/>
                        </a:rPr>
                        <a:t>2</a:t>
                      </a:r>
                      <a:r>
                        <a:rPr lang="ru-RU" sz="1400" dirty="0" smtClean="0">
                          <a:latin typeface="Comic Sans MS" panose="030F0702030302020204" pitchFamily="66" charset="0"/>
                        </a:rPr>
                        <a:t>2</a:t>
                      </a:r>
                      <a:r>
                        <a:rPr lang="en-US" sz="1400" dirty="0" smtClean="0">
                          <a:latin typeface="Comic Sans MS" panose="030F0702030302020204" pitchFamily="66" charset="0"/>
                        </a:rPr>
                        <a:t>-2</a:t>
                      </a:r>
                      <a:r>
                        <a:rPr lang="ru-RU" sz="1400" dirty="0" smtClean="0">
                          <a:latin typeface="Comic Sans MS" panose="030F0702030302020204" pitchFamily="66" charset="0"/>
                        </a:rPr>
                        <a:t>5</a:t>
                      </a:r>
                      <a:endParaRPr lang="ru-RU" sz="1400" dirty="0">
                        <a:latin typeface="Comic Sans MS" panose="030F0702030302020204" pitchFamily="66" charset="0"/>
                      </a:endParaRPr>
                    </a:p>
                  </a:txBody>
                  <a:tcPr marL="68598" marR="68598" marT="34299" marB="3429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98043871"/>
                  </a:ext>
                </a:extLst>
              </a:tr>
              <a:tr h="394046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ru-RU" sz="1400" dirty="0" smtClean="0">
                          <a:latin typeface="Comic Sans MS" panose="030F0702030302020204" pitchFamily="66" charset="0"/>
                        </a:rPr>
                        <a:t>9. </a:t>
                      </a:r>
                      <a:r>
                        <a:rPr lang="ru-RU" sz="1400" dirty="0">
                          <a:latin typeface="Comic Sans MS" panose="030F0702030302020204" pitchFamily="66" charset="0"/>
                        </a:rPr>
                        <a:t>«Золотое сечение» в архитектуре древности</a:t>
                      </a:r>
                      <a:r>
                        <a:rPr lang="ru-RU" sz="1400" dirty="0" smtClean="0">
                          <a:latin typeface="Comic Sans MS" panose="030F0702030302020204" pitchFamily="66" charset="0"/>
                        </a:rPr>
                        <a:t>……………………………………….…</a:t>
                      </a:r>
                      <a:endParaRPr lang="ru-RU" sz="1400" dirty="0">
                        <a:latin typeface="Comic Sans MS" panose="030F0702030302020204" pitchFamily="66" charset="0"/>
                      </a:endParaRPr>
                    </a:p>
                  </a:txBody>
                  <a:tcPr marL="68598" marR="68598" marT="34299" marB="3429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Comic Sans MS" panose="030F0702030302020204" pitchFamily="66" charset="0"/>
                        </a:rPr>
                        <a:t>2</a:t>
                      </a:r>
                      <a:r>
                        <a:rPr lang="ru-RU" sz="1400" dirty="0" smtClean="0">
                          <a:latin typeface="Comic Sans MS" panose="030F0702030302020204" pitchFamily="66" charset="0"/>
                        </a:rPr>
                        <a:t>8-35</a:t>
                      </a:r>
                      <a:endParaRPr lang="ru-RU" sz="1400" dirty="0">
                        <a:latin typeface="Comic Sans MS" panose="030F0702030302020204" pitchFamily="66" charset="0"/>
                      </a:endParaRPr>
                    </a:p>
                  </a:txBody>
                  <a:tcPr marL="68598" marR="68598" marT="34299" marB="3429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90791242"/>
                  </a:ext>
                </a:extLst>
              </a:tr>
              <a:tr h="55499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1400" dirty="0" smtClean="0">
                          <a:latin typeface="Comic Sans MS" panose="030F0702030302020204" pitchFamily="66" charset="0"/>
                        </a:rPr>
                        <a:t>10. </a:t>
                      </a:r>
                      <a:r>
                        <a:rPr lang="ru-RU" sz="1400" dirty="0">
                          <a:latin typeface="Comic Sans MS" panose="030F0702030302020204" pitchFamily="66" charset="0"/>
                        </a:rPr>
                        <a:t>«Золотое сечение» на примере </a:t>
                      </a:r>
                      <a:r>
                        <a:rPr lang="ru-RU" sz="1400" dirty="0" err="1" smtClean="0">
                          <a:latin typeface="Comic Sans MS" panose="030F0702030302020204" pitchFamily="66" charset="0"/>
                        </a:rPr>
                        <a:t>исаакиевского</a:t>
                      </a:r>
                      <a:r>
                        <a:rPr lang="ru-RU" sz="1400" baseline="0" dirty="0" smtClean="0">
                          <a:latin typeface="Comic Sans MS" panose="030F0702030302020204" pitchFamily="66" charset="0"/>
                        </a:rPr>
                        <a:t> собора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1400" baseline="0" dirty="0" smtClean="0">
                          <a:latin typeface="Comic Sans MS" panose="030F0702030302020204" pitchFamily="66" charset="0"/>
                        </a:rPr>
                        <a:t>11.    Эксперимент «Узел» </a:t>
                      </a:r>
                      <a:endParaRPr lang="ru-RU" sz="1400" dirty="0">
                        <a:latin typeface="Comic Sans MS" panose="030F0702030302020204" pitchFamily="66" charset="0"/>
                      </a:endParaRPr>
                    </a:p>
                  </a:txBody>
                  <a:tcPr marL="68598" marR="68598" marT="34299" marB="3429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Comic Sans MS" panose="030F0702030302020204" pitchFamily="66" charset="0"/>
                        </a:rPr>
                        <a:t>36-37</a:t>
                      </a:r>
                    </a:p>
                    <a:p>
                      <a:pPr algn="ctr"/>
                      <a:endParaRPr lang="ru-RU" sz="1400" baseline="0" dirty="0" smtClean="0"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latin typeface="Comic Sans MS" panose="030F0702030302020204" pitchFamily="66" charset="0"/>
                        </a:rPr>
                        <a:t>38</a:t>
                      </a:r>
                      <a:endParaRPr lang="ru-RU" sz="1400" dirty="0">
                        <a:latin typeface="Comic Sans MS" panose="030F0702030302020204" pitchFamily="66" charset="0"/>
                      </a:endParaRPr>
                    </a:p>
                  </a:txBody>
                  <a:tcPr marL="68598" marR="68598" marT="34299" marB="3429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78830968"/>
                  </a:ext>
                </a:extLst>
              </a:tr>
              <a:tr h="39404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400" dirty="0" smtClean="0">
                          <a:latin typeface="Comic Sans MS" panose="030F0702030302020204" pitchFamily="66" charset="0"/>
                        </a:rPr>
                        <a:t>1</a:t>
                      </a:r>
                      <a:r>
                        <a:rPr lang="ru-RU" sz="1400" dirty="0" smtClean="0">
                          <a:latin typeface="Comic Sans MS" panose="030F0702030302020204" pitchFamily="66" charset="0"/>
                        </a:rPr>
                        <a:t>2. Вывод…………………………………………………………………………………………………………………</a:t>
                      </a:r>
                      <a:endParaRPr lang="ru-RU" sz="1400" dirty="0">
                        <a:latin typeface="Comic Sans MS" panose="030F0702030302020204" pitchFamily="66" charset="0"/>
                      </a:endParaRPr>
                    </a:p>
                  </a:txBody>
                  <a:tcPr marL="68598" marR="68598" marT="34299" marB="3429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Comic Sans MS" panose="030F0702030302020204" pitchFamily="66" charset="0"/>
                        </a:rPr>
                        <a:t>3</a:t>
                      </a:r>
                      <a:r>
                        <a:rPr lang="ru-RU" sz="1400" dirty="0" smtClean="0">
                          <a:latin typeface="Comic Sans MS" panose="030F0702030302020204" pitchFamily="66" charset="0"/>
                        </a:rPr>
                        <a:t>9</a:t>
                      </a:r>
                      <a:endParaRPr lang="ru-RU" sz="1400" dirty="0">
                        <a:latin typeface="Comic Sans MS" panose="030F0702030302020204" pitchFamily="66" charset="0"/>
                      </a:endParaRPr>
                    </a:p>
                  </a:txBody>
                  <a:tcPr marL="68598" marR="68598" marT="34299" marB="3429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38916395"/>
                  </a:ext>
                </a:extLst>
              </a:tr>
              <a:tr h="39404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1400" dirty="0" smtClean="0">
                          <a:latin typeface="Comic Sans MS" panose="030F0702030302020204" pitchFamily="66" charset="0"/>
                        </a:rPr>
                        <a:t>13. </a:t>
                      </a:r>
                      <a:r>
                        <a:rPr lang="ru-RU" sz="1400" dirty="0">
                          <a:latin typeface="Comic Sans MS" panose="030F0702030302020204" pitchFamily="66" charset="0"/>
                        </a:rPr>
                        <a:t>Литература</a:t>
                      </a:r>
                      <a:r>
                        <a:rPr lang="ru-RU" sz="1400" dirty="0" smtClean="0">
                          <a:latin typeface="Comic Sans MS" panose="030F0702030302020204" pitchFamily="66" charset="0"/>
                        </a:rPr>
                        <a:t>……………………………………………………………………………………………………….</a:t>
                      </a:r>
                      <a:endParaRPr lang="ru-RU" sz="1400" dirty="0">
                        <a:latin typeface="Comic Sans MS" panose="030F0702030302020204" pitchFamily="66" charset="0"/>
                      </a:endParaRPr>
                    </a:p>
                  </a:txBody>
                  <a:tcPr marL="68598" marR="68598" marT="34299" marB="3429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Comic Sans MS" panose="030F0702030302020204" pitchFamily="66" charset="0"/>
                        </a:rPr>
                        <a:t>40</a:t>
                      </a:r>
                      <a:endParaRPr lang="ru-RU" sz="1400" dirty="0">
                        <a:latin typeface="Comic Sans MS" panose="030F0702030302020204" pitchFamily="66" charset="0"/>
                      </a:endParaRPr>
                    </a:p>
                  </a:txBody>
                  <a:tcPr marL="68598" marR="68598" marT="34299" marB="3429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69716528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-468560" y="6273225"/>
            <a:ext cx="9612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1725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906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rgbClr val="C00000"/>
                </a:solidFill>
                <a:latin typeface="Comic Sans MS" pitchFamily="66" charset="0"/>
              </a:rPr>
              <a:t>Пентаграмма</a:t>
            </a:r>
          </a:p>
        </p:txBody>
      </p:sp>
      <p:pic>
        <p:nvPicPr>
          <p:cNvPr id="19459" name="Содержимое 3" descr="http://www.trinitas.ru/rus/doc/0232/004a/pic/0037/0037-1011.gif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560" y="1113211"/>
            <a:ext cx="2895600" cy="2430016"/>
          </a:xfrm>
        </p:spPr>
      </p:pic>
      <p:pic>
        <p:nvPicPr>
          <p:cNvPr id="19460" name="Рисунок 4" descr="http://www.trinitas.ru/rus/doc/0232/004a/pic/0037/0037-47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9645" y="1052736"/>
            <a:ext cx="2260788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pic>
        <p:nvPicPr>
          <p:cNvPr id="19462" name="Рисунок 3" descr="Золотое сечение: Рис.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6309" y="926598"/>
            <a:ext cx="2592288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9" name="Rectangle 3"/>
          <p:cNvSpPr>
            <a:spLocks noChangeArrowheads="1"/>
          </p:cNvSpPr>
          <p:nvPr/>
        </p:nvSpPr>
        <p:spPr bwMode="auto">
          <a:xfrm rot="10800000" flipV="1">
            <a:off x="751455" y="4077072"/>
            <a:ext cx="4752525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indent="457200" eaLnBrk="1" hangingPunct="1">
              <a:defRPr/>
            </a:pPr>
            <a:r>
              <a:rPr lang="ru-RU" sz="2400" dirty="0" smtClean="0">
                <a:latin typeface="Comic Sans MS" pitchFamily="66" charset="0"/>
                <a:cs typeface="Times New Roman" pitchFamily="18" charset="0"/>
              </a:rPr>
              <a:t>Точки </a:t>
            </a:r>
            <a:r>
              <a:rPr lang="ru-RU" sz="2400" dirty="0">
                <a:latin typeface="Comic Sans MS" pitchFamily="66" charset="0"/>
                <a:cs typeface="Times New Roman" pitchFamily="18" charset="0"/>
              </a:rPr>
              <a:t>пересечения диагоналей в пентаграмме являются </a:t>
            </a:r>
            <a:r>
              <a:rPr lang="ru-RU" sz="2400" b="1" dirty="0">
                <a:latin typeface="Comic Sans MS" pitchFamily="66" charset="0"/>
                <a:cs typeface="Times New Roman" pitchFamily="18" charset="0"/>
              </a:rPr>
              <a:t>точками золотого сечения </a:t>
            </a:r>
            <a:r>
              <a:rPr lang="ru-RU" sz="2400" b="1" dirty="0" smtClean="0">
                <a:latin typeface="Comic Sans MS" pitchFamily="66" charset="0"/>
                <a:cs typeface="Times New Roman" pitchFamily="18" charset="0"/>
              </a:rPr>
              <a:t>диагоналей.</a:t>
            </a:r>
            <a:endParaRPr lang="ru-RU" sz="2400" dirty="0"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6273225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20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369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Рисунок 4" descr="C:\Documents and Settings\Администратор\Рабочий стол\ИТ\14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2200" y="1143000"/>
            <a:ext cx="34417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Рисунок 6" descr="http://chernov-trezin.narod.ru/ZS_1_0_2.files/image0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143000"/>
            <a:ext cx="4124325" cy="263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Прямоугольник 8"/>
          <p:cNvSpPr>
            <a:spLocks noChangeArrowheads="1"/>
          </p:cNvSpPr>
          <p:nvPr/>
        </p:nvSpPr>
        <p:spPr bwMode="auto">
          <a:xfrm>
            <a:off x="773967" y="4365104"/>
            <a:ext cx="547260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4572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>
                <a:latin typeface="Comic Sans MS" pitchFamily="66" charset="0"/>
              </a:rPr>
              <a:t>Последовательно отрезая от золотого прямоугольника квадраты и вписывая в каждый по четверти окружности, получаем </a:t>
            </a:r>
            <a:r>
              <a:rPr lang="ru-RU" altLang="ru-RU" sz="1800" b="1" dirty="0">
                <a:solidFill>
                  <a:srgbClr val="C00000"/>
                </a:solidFill>
                <a:latin typeface="Comic Sans MS" pitchFamily="66" charset="0"/>
              </a:rPr>
              <a:t>золотую логарифмическую спираль</a:t>
            </a:r>
            <a:r>
              <a:rPr lang="ru-RU" altLang="ru-RU" sz="1800" b="1" dirty="0" smtClean="0">
                <a:solidFill>
                  <a:srgbClr val="C00000"/>
                </a:solidFill>
                <a:latin typeface="Comic Sans MS" pitchFamily="66" charset="0"/>
              </a:rPr>
              <a:t>.</a:t>
            </a:r>
            <a:endParaRPr lang="ru-RU" altLang="ru-RU" sz="18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457200"/>
            <a:ext cx="9144000" cy="5540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sz="3000" b="1" dirty="0">
                <a:solidFill>
                  <a:srgbClr val="C00000"/>
                </a:solidFill>
                <a:latin typeface="Comic Sans MS" pitchFamily="66" charset="0"/>
              </a:rPr>
              <a:t>Золотая спираль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6278314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21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0277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712787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Золотое сечение в природе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990600"/>
            <a:ext cx="4896544" cy="514032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ru-RU" sz="1800" b="1" dirty="0" smtClean="0">
                <a:solidFill>
                  <a:srgbClr val="C00000"/>
                </a:solidFill>
                <a:latin typeface="Comic Sans MS" pitchFamily="66" charset="0"/>
                <a:cs typeface="Times New Roman" pitchFamily="18" charset="0"/>
              </a:rPr>
              <a:t>Гете называл спираль "кривой жизни". </a:t>
            </a:r>
            <a:r>
              <a:rPr lang="ru-RU" sz="1800" dirty="0" smtClean="0">
                <a:latin typeface="Comic Sans MS" pitchFamily="66" charset="0"/>
                <a:cs typeface="Times New Roman" pitchFamily="18" charset="0"/>
              </a:rPr>
              <a:t>Спираль увидели в расположении семян подсолнечника, в шишках сосны, ананасах, кактусах и т.д. Паук плетет паутину спиралеобразно.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ru-RU" sz="2000" dirty="0" smtClean="0"/>
          </a:p>
        </p:txBody>
      </p:sp>
      <p:pic>
        <p:nvPicPr>
          <p:cNvPr id="26628" name="Рисунок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94015"/>
            <a:ext cx="3067050" cy="229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Рисунок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9290" y="2996952"/>
            <a:ext cx="2257425" cy="2528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060848"/>
            <a:ext cx="1995488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6273224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22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444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27651" name="Содержимое 3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3276600"/>
            <a:ext cx="4800600" cy="3581400"/>
          </a:xfrm>
        </p:spPr>
      </p:pic>
      <p:pic>
        <p:nvPicPr>
          <p:cNvPr id="27652" name="Рисунок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3613" y="0"/>
            <a:ext cx="4370387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Содержимое 3"/>
          <p:cNvPicPr>
            <a:picLocks noGrp="1"/>
          </p:cNvPicPr>
          <p:nvPr>
            <p:ph sz="quarter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4800600" cy="3276600"/>
          </a:xfrm>
        </p:spPr>
      </p:pic>
      <p:pic>
        <p:nvPicPr>
          <p:cNvPr id="27654" name="Содержимое 10"/>
          <p:cNvPicPr>
            <a:picLocks noGrp="1"/>
          </p:cNvPicPr>
          <p:nvPr>
            <p:ph sz="quarter" idx="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00600" y="3276600"/>
            <a:ext cx="4343400" cy="3581400"/>
          </a:xfrm>
        </p:spPr>
      </p:pic>
      <p:sp>
        <p:nvSpPr>
          <p:cNvPr id="2" name="TextBox 1"/>
          <p:cNvSpPr txBox="1"/>
          <p:nvPr/>
        </p:nvSpPr>
        <p:spPr>
          <a:xfrm>
            <a:off x="0" y="6273225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23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7142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7" y="908720"/>
            <a:ext cx="7632847" cy="5222205"/>
          </a:xfrm>
        </p:spPr>
        <p:txBody>
          <a:bodyPr/>
          <a:lstStyle/>
          <a:p>
            <a:pPr marL="0" indent="0" algn="just" eaLnBrk="1" hangingPunct="1">
              <a:buNone/>
              <a:defRPr/>
            </a:pPr>
            <a:r>
              <a:rPr lang="ru-RU" sz="1800" dirty="0" smtClean="0">
                <a:latin typeface="Comic Sans MS" pitchFamily="66" charset="0"/>
                <a:cs typeface="Times New Roman" pitchFamily="18" charset="0"/>
              </a:rPr>
              <a:t>Цветки и семена подсолнуха, ромашки, чешуйки в плодах ананаса, хвойных шишках "упакованы" по </a:t>
            </a:r>
            <a:r>
              <a:rPr lang="ru-RU" sz="1800" b="1" dirty="0" smtClean="0">
                <a:solidFill>
                  <a:srgbClr val="C00000"/>
                </a:solidFill>
                <a:latin typeface="Comic Sans MS" pitchFamily="66" charset="0"/>
                <a:cs typeface="Times New Roman" pitchFamily="18" charset="0"/>
              </a:rPr>
              <a:t>логарифмическим ("золотым") спиралям</a:t>
            </a:r>
            <a:r>
              <a:rPr lang="ru-RU" sz="1800" dirty="0" smtClean="0">
                <a:latin typeface="Comic Sans MS" pitchFamily="66" charset="0"/>
                <a:cs typeface="Times New Roman" pitchFamily="18" charset="0"/>
              </a:rPr>
              <a:t>, </a:t>
            </a:r>
            <a:r>
              <a:rPr lang="ru-RU" sz="1800" b="1" dirty="0" smtClean="0">
                <a:solidFill>
                  <a:srgbClr val="C00000"/>
                </a:solidFill>
                <a:latin typeface="Comic Sans MS" pitchFamily="66" charset="0"/>
                <a:cs typeface="Times New Roman" pitchFamily="18" charset="0"/>
              </a:rPr>
              <a:t>завивающимся навстречу друг другу</a:t>
            </a:r>
            <a:r>
              <a:rPr lang="ru-RU" sz="1800" dirty="0" smtClean="0">
                <a:latin typeface="Comic Sans MS" pitchFamily="66" charset="0"/>
                <a:cs typeface="Times New Roman" pitchFamily="18" charset="0"/>
              </a:rPr>
              <a:t>, причем числа "правых "и "левых" спиралей всегда относятся друг к другу, как соседние числа Фибоначчи. </a:t>
            </a:r>
          </a:p>
          <a:p>
            <a:pPr eaLnBrk="1" hangingPunct="1">
              <a:defRPr/>
            </a:pPr>
            <a:endParaRPr lang="ru-RU" dirty="0" smtClean="0"/>
          </a:p>
        </p:txBody>
      </p:sp>
      <p:pic>
        <p:nvPicPr>
          <p:cNvPr id="29699" name="Рисунок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438" y="2895600"/>
            <a:ext cx="2043112" cy="334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Рисунок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895600"/>
            <a:ext cx="3267075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Рисунок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2895600"/>
            <a:ext cx="1981200" cy="330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6273225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24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3842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77813"/>
            <a:ext cx="7776864" cy="2160587"/>
          </a:xfrm>
        </p:spPr>
        <p:txBody>
          <a:bodyPr>
            <a:noAutofit/>
          </a:bodyPr>
          <a:lstStyle/>
          <a:p>
            <a:pPr indent="457200" algn="l" eaLnBrk="1" hangingPunct="1">
              <a:defRPr/>
            </a:pPr>
            <a:r>
              <a:rPr lang="ru-RU" sz="1800" dirty="0" smtClean="0">
                <a:latin typeface="Comic Sans MS" pitchFamily="66" charset="0"/>
              </a:rPr>
              <a:t>Рога и бивни животных развиваются в форме спирали. </a:t>
            </a:r>
            <a:br>
              <a:rPr lang="ru-RU" sz="1800" dirty="0" smtClean="0">
                <a:latin typeface="Comic Sans MS" pitchFamily="66" charset="0"/>
              </a:rPr>
            </a:br>
            <a:r>
              <a:rPr lang="ru-RU" sz="1800" dirty="0" smtClean="0">
                <a:latin typeface="Comic Sans MS" pitchFamily="66" charset="0"/>
              </a:rPr>
              <a:t>Бивни слонов и вымерших мамонтов, когти львов и клювы попугаев являют собой </a:t>
            </a:r>
            <a:r>
              <a:rPr lang="ru-RU" sz="1800" b="1" dirty="0" smtClean="0">
                <a:solidFill>
                  <a:srgbClr val="C00000"/>
                </a:solidFill>
                <a:latin typeface="Comic Sans MS" pitchFamily="66" charset="0"/>
              </a:rPr>
              <a:t>логарифмические формы</a:t>
            </a:r>
            <a:r>
              <a:rPr lang="ru-RU" sz="1800" dirty="0" smtClean="0">
                <a:latin typeface="Comic Sans MS" pitchFamily="66" charset="0"/>
              </a:rPr>
              <a:t> и напоминают форму оси, склонной обратиться в спираль.</a:t>
            </a:r>
          </a:p>
        </p:txBody>
      </p:sp>
      <p:pic>
        <p:nvPicPr>
          <p:cNvPr id="30723" name="Содержимое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528" y="2954175"/>
            <a:ext cx="3124200" cy="2362200"/>
          </a:xfrm>
        </p:spPr>
      </p:pic>
      <p:pic>
        <p:nvPicPr>
          <p:cNvPr id="30724" name="Рисунок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942" y="2060848"/>
            <a:ext cx="2433638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044304"/>
            <a:ext cx="2819400" cy="191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6266492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25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8080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65403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3000" b="1" dirty="0" smtClean="0">
                <a:solidFill>
                  <a:srgbClr val="C00000"/>
                </a:solidFill>
                <a:latin typeface="Comic Sans MS" pitchFamily="66" charset="0"/>
              </a:rPr>
              <a:t>Математические закономерности</a:t>
            </a:r>
            <a:br>
              <a:rPr lang="ru-RU" sz="3000" b="1" dirty="0" smtClean="0">
                <a:solidFill>
                  <a:srgbClr val="C00000"/>
                </a:solidFill>
                <a:latin typeface="Comic Sans MS" pitchFamily="66" charset="0"/>
              </a:rPr>
            </a:br>
            <a:r>
              <a:rPr lang="ru-RU" sz="3000" b="1" dirty="0" smtClean="0">
                <a:solidFill>
                  <a:srgbClr val="C00000"/>
                </a:solidFill>
                <a:latin typeface="Comic Sans MS" pitchFamily="66" charset="0"/>
              </a:rPr>
              <a:t> русских мер</a:t>
            </a:r>
          </a:p>
        </p:txBody>
      </p:sp>
      <p:pic>
        <p:nvPicPr>
          <p:cNvPr id="33795" name="Содержимое 9" descr="http://school14-v.ucoz.ru/zod/13.jpg"/>
          <p:cNvPicPr>
            <a:picLocks noGrp="1" noChangeAspect="1"/>
          </p:cNvPicPr>
          <p:nvPr>
            <p:ph idx="1"/>
          </p:nvPr>
        </p:nvPicPr>
        <p:blipFill>
          <a:blip r:embed="rId2">
            <a:lum bright="-4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052736"/>
            <a:ext cx="9144000" cy="5445224"/>
          </a:xfrm>
        </p:spPr>
      </p:pic>
      <p:sp>
        <p:nvSpPr>
          <p:cNvPr id="2" name="TextBox 1"/>
          <p:cNvSpPr txBox="1"/>
          <p:nvPr/>
        </p:nvSpPr>
        <p:spPr>
          <a:xfrm>
            <a:off x="10752" y="6273225"/>
            <a:ext cx="9143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930357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63658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Золотое сечение в живописи и фотографии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64088" y="1447800"/>
            <a:ext cx="3168352" cy="4225925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ru-RU" sz="1800" dirty="0" smtClean="0">
                <a:latin typeface="Comic Sans MS" pitchFamily="66" charset="0"/>
              </a:rPr>
              <a:t>На живописном полотне существуют </a:t>
            </a:r>
            <a:r>
              <a:rPr lang="ru-RU" sz="1800" b="1" dirty="0" smtClean="0">
                <a:latin typeface="Comic Sans MS" pitchFamily="66" charset="0"/>
              </a:rPr>
              <a:t>четыре точки повышенного внимания</a:t>
            </a:r>
            <a:r>
              <a:rPr lang="ru-RU" sz="1800" dirty="0" smtClean="0">
                <a:latin typeface="Comic Sans MS" pitchFamily="66" charset="0"/>
              </a:rPr>
              <a:t>.</a:t>
            </a:r>
          </a:p>
          <a:p>
            <a:pPr marL="0" indent="0" algn="ctr">
              <a:buNone/>
              <a:defRPr/>
            </a:pPr>
            <a:r>
              <a:rPr lang="ru-RU" sz="1800" dirty="0" smtClean="0">
                <a:latin typeface="Comic Sans MS" pitchFamily="66" charset="0"/>
              </a:rPr>
              <a:t>Зрительные центры расположены на расстоянии 3/8 и 5/8 от краев любой картины и фотографии.</a:t>
            </a:r>
            <a:endParaRPr lang="ru-RU" sz="1800" dirty="0">
              <a:latin typeface="Comic Sans MS" pitchFamily="66" charset="0"/>
            </a:endParaRPr>
          </a:p>
        </p:txBody>
      </p:sp>
      <p:pic>
        <p:nvPicPr>
          <p:cNvPr id="34820" name="Picture 7" descr="Золотое сечение кадра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62600" y="4572000"/>
            <a:ext cx="2895600" cy="20240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1" name="Содержимое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447800"/>
            <a:ext cx="481965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6271332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986116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78898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Золотое сечение в скульптуре</a:t>
            </a:r>
            <a:endParaRPr lang="ru-RU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35843" name="Содержимое 4" descr="http://www.trinitas.ru/rus/doc/0232/004a/pic/0037/0037-4732.jpg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1000" y="1066800"/>
            <a:ext cx="2133600" cy="4267200"/>
          </a:xfrm>
        </p:spPr>
      </p:pic>
      <p:pic>
        <p:nvPicPr>
          <p:cNvPr id="35844" name="Рисунок 5" descr="http://www.trinitas.ru/rus/doc/0232/004a/pic/0037/0037-4733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1066800"/>
            <a:ext cx="19812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Рисунок 6" descr="http://www.trinitas.ru/rus/doc/0232/004a/pic/0037/0037-4735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066800"/>
            <a:ext cx="1371600" cy="430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6" name="Рисунок 7" descr="http://www.trinitas.ru/rus/doc/0232/004a/pic/0037/0037-4736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066800"/>
            <a:ext cx="2743200" cy="425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7" name="Rectangle 1"/>
          <p:cNvSpPr>
            <a:spLocks noChangeArrowheads="1"/>
          </p:cNvSpPr>
          <p:nvPr/>
        </p:nvSpPr>
        <p:spPr bwMode="auto">
          <a:xfrm>
            <a:off x="4800600" y="5577959"/>
            <a:ext cx="3810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Times New Roman" panose="02020603050405020304" pitchFamily="18" charset="0"/>
              </a:rPr>
              <a:t>Венера </a:t>
            </a:r>
            <a:r>
              <a:rPr lang="ru-RU" altLang="ru-RU" sz="1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Times New Roman" panose="02020603050405020304" pitchFamily="18" charset="0"/>
              </a:rPr>
              <a:t>Милосская</a:t>
            </a:r>
            <a:endParaRPr lang="ru-RU" altLang="ru-RU" sz="1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5848" name="Rectangle 2"/>
          <p:cNvSpPr>
            <a:spLocks noChangeArrowheads="1"/>
          </p:cNvSpPr>
          <p:nvPr/>
        </p:nvSpPr>
        <p:spPr bwMode="auto">
          <a:xfrm>
            <a:off x="533400" y="5577959"/>
            <a:ext cx="350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Times New Roman" panose="02020603050405020304" pitchFamily="18" charset="0"/>
              </a:rPr>
              <a:t>Дорифор</a:t>
            </a:r>
            <a:r>
              <a:rPr lang="ru-RU" altLang="ru-RU" sz="1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Times New Roman" panose="02020603050405020304" pitchFamily="18" charset="0"/>
              </a:rPr>
              <a:t> </a:t>
            </a:r>
            <a:r>
              <a:rPr lang="ru-RU" altLang="ru-RU" sz="1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Times New Roman" panose="02020603050405020304" pitchFamily="18" charset="0"/>
              </a:rPr>
              <a:t>Поликлета</a:t>
            </a:r>
            <a:endParaRPr lang="ru-RU" altLang="ru-RU" sz="1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6273225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8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1720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Золотое сечение в картине </a:t>
            </a:r>
            <a:b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Леонардо да Винчи "Джоконда"</a:t>
            </a:r>
            <a:endParaRPr lang="ru-RU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04048" y="1295400"/>
            <a:ext cx="2952328" cy="4835525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ru-RU" sz="2000" dirty="0" smtClean="0">
                <a:latin typeface="Comic Sans MS" pitchFamily="66" charset="0"/>
              </a:rPr>
              <a:t>Портрет </a:t>
            </a:r>
            <a:r>
              <a:rPr lang="ru-RU" sz="2000" dirty="0" err="1" smtClean="0">
                <a:latin typeface="Comic Sans MS" pitchFamily="66" charset="0"/>
              </a:rPr>
              <a:t>Моны</a:t>
            </a:r>
            <a:r>
              <a:rPr lang="ru-RU" sz="2000" dirty="0" smtClean="0">
                <a:latin typeface="Comic Sans MS" pitchFamily="66" charset="0"/>
              </a:rPr>
              <a:t> Лизы привлекает тем, что композиция рисунка построена на"золотых треугольниках" (точнее на треугольниках, являющихся кусками правильного звездчатого пятиугольника).</a:t>
            </a:r>
          </a:p>
          <a:p>
            <a:pPr>
              <a:defRPr/>
            </a:pPr>
            <a:endParaRPr lang="ru-RU" dirty="0"/>
          </a:p>
        </p:txBody>
      </p:sp>
      <p:pic>
        <p:nvPicPr>
          <p:cNvPr id="36868" name="Picture 10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800" y="1216025"/>
            <a:ext cx="3657600" cy="54117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-8451" y="6262137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9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7699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6709" y="260649"/>
            <a:ext cx="6968589" cy="576064"/>
          </a:xfrm>
        </p:spPr>
        <p:txBody>
          <a:bodyPr rtlCol="0">
            <a:noAutofit/>
          </a:bodyPr>
          <a:lstStyle/>
          <a:p>
            <a:pPr algn="ctr" rtl="0"/>
            <a:r>
              <a:rPr lang="ru-RU" sz="28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ВВЕДЕНИЕ</a:t>
            </a:r>
            <a:endParaRPr lang="ru-RU" sz="28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827585" y="836713"/>
            <a:ext cx="8064896" cy="5472607"/>
          </a:xfrm>
        </p:spPr>
        <p:txBody>
          <a:bodyPr rtlCol="0">
            <a:noAutofit/>
          </a:bodyPr>
          <a:lstStyle/>
          <a:p>
            <a:pPr fontAlgn="base"/>
            <a:r>
              <a:rPr lang="ru-RU" sz="1500" dirty="0">
                <a:latin typeface="Comic Sans MS" panose="030F0702030302020204" pitchFamily="66" charset="0"/>
              </a:rPr>
              <a:t>Золотое сечение (гармоническое деление, деление в крайнем и среднем отношении) – деление отрезка на две части таким образом, что большая его часть является средней пропорциональной между всем отрезком и меньшей его частью.</a:t>
            </a:r>
          </a:p>
          <a:p>
            <a:pPr fontAlgn="base"/>
            <a:r>
              <a:rPr lang="ru-RU" sz="1500" dirty="0">
                <a:latin typeface="Comic Sans MS" panose="030F0702030302020204" pitchFamily="66" charset="0"/>
              </a:rPr>
              <a:t>Принципы «золотого сечения» используются в математике, физике, биологии, астрономии и др. науках, в архитектуре и др. искусствах. Они лежат в основе архитектурных пропорций многих замечательных произведений мирового зодчества, главным образом античности и Возрождения.</a:t>
            </a:r>
          </a:p>
          <a:p>
            <a:pPr fontAlgn="base"/>
            <a:r>
              <a:rPr lang="ru-RU" sz="1500" dirty="0">
                <a:latin typeface="Comic Sans MS" panose="030F0702030302020204" pitchFamily="66" charset="0"/>
              </a:rPr>
              <a:t>«В геометрии существует два сокровища – теорема Пифагора и деление отрезка в крайнем и среднем отношении. Первое можно сравнить с ценностью золота, второе можно назвать драгоценным камнем». Эти слова сказал четыре столетия назад немецкий астроном и математик Иоганн Кеплер, они являются эпиграфом практически ко всем трудам, посвященным «золотому сечению». Гениальный ученый поставил пропорцию «золотого сечения» на один уровень с самой знаменитой геометрической теоремой.</a:t>
            </a:r>
          </a:p>
          <a:p>
            <a:pPr fontAlgn="base"/>
            <a:r>
              <a:rPr lang="ru-RU" sz="1500" dirty="0">
                <a:latin typeface="Comic Sans MS" panose="030F0702030302020204" pitchFamily="66" charset="0"/>
              </a:rPr>
              <a:t>Однако «золотому сечению» повезло меньше, чем теореме Пифагора – «классическая» наука и педагогика его игнорируют, а «официальная» математика не признаёт.</a:t>
            </a:r>
          </a:p>
          <a:p>
            <a:pPr fontAlgn="base"/>
            <a:r>
              <a:rPr lang="ru-RU" sz="1500" dirty="0">
                <a:latin typeface="Comic Sans MS" panose="030F0702030302020204" pitchFamily="66" charset="0"/>
              </a:rPr>
              <a:t>Считаю что тема «Золотое сечение » наиболее интересна и в этом вижу необходимость ее исследования.</a:t>
            </a:r>
          </a:p>
          <a:p>
            <a:pPr marL="0" indent="0" algn="r">
              <a:buNone/>
            </a:pPr>
            <a:endParaRPr lang="ru-RU" sz="1500" b="1" dirty="0"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630932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3478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81600" y="277813"/>
            <a:ext cx="3505200" cy="114300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pic>
        <p:nvPicPr>
          <p:cNvPr id="37892" name="Рисунок 24" descr="http://chernov-trezin.narod.ru/ZS_1_0_2.files/image0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205" y="0"/>
            <a:ext cx="3860251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Рисунок 26" descr="http://chernov-trezin.narod.ru/ZS_1_0_2.files/image028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787" y="3336970"/>
            <a:ext cx="4495190" cy="3156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4" name="Рисунок 28" descr="http://chernov-trezin.narod.ru/ZS_1_0_2.files/image003.jpg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8007" y="3048000"/>
            <a:ext cx="2858449" cy="364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5" name="Рисунок 38" descr="http://www.trinitas.ru/rus/doc/0232/004a/pic/0037/0037-500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782" y="160489"/>
            <a:ext cx="3831303" cy="2895600"/>
          </a:xfrm>
          <a:prstGeom prst="rect">
            <a:avLst/>
          </a:prstGeom>
          <a:noFill/>
          <a:ln w="165100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7896" name="AutoShape 6"/>
          <p:cNvCxnSpPr>
            <a:cxnSpLocks noChangeShapeType="1"/>
          </p:cNvCxnSpPr>
          <p:nvPr/>
        </p:nvCxnSpPr>
        <p:spPr bwMode="auto">
          <a:xfrm>
            <a:off x="152400" y="1066800"/>
            <a:ext cx="4724400" cy="1588"/>
          </a:xfrm>
          <a:prstGeom prst="straightConnector1">
            <a:avLst/>
          </a:prstGeom>
          <a:noFill/>
          <a:ln w="9525">
            <a:solidFill>
              <a:srgbClr val="FFC000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7897" name="AutoShape 6"/>
          <p:cNvCxnSpPr>
            <a:cxnSpLocks noChangeShapeType="1"/>
          </p:cNvCxnSpPr>
          <p:nvPr/>
        </p:nvCxnSpPr>
        <p:spPr bwMode="auto">
          <a:xfrm rot="5400000">
            <a:off x="457994" y="1523206"/>
            <a:ext cx="2743200" cy="1588"/>
          </a:xfrm>
          <a:prstGeom prst="straightConnector1">
            <a:avLst/>
          </a:prstGeom>
          <a:noFill/>
          <a:ln w="9525">
            <a:solidFill>
              <a:srgbClr val="FFC000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" name="Прямоугольник 9"/>
          <p:cNvSpPr/>
          <p:nvPr/>
        </p:nvSpPr>
        <p:spPr>
          <a:xfrm>
            <a:off x="755395" y="3037114"/>
            <a:ext cx="23855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ru-RU" b="1" dirty="0" smtClean="0">
                <a:latin typeface="Comic Sans MS" pitchFamily="66" charset="0"/>
              </a:rPr>
              <a:t>Васильев «У окна»</a:t>
            </a:r>
            <a:endParaRPr lang="ru-RU" b="1" dirty="0">
              <a:latin typeface="Comic Sans MS" pitchFamily="66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715000" y="2514600"/>
            <a:ext cx="2820988" cy="369888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b="1" dirty="0">
                <a:latin typeface="Comic Sans MS" pitchFamily="66" charset="0"/>
              </a:rPr>
              <a:t>«Суд Париса»  камея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63397" y="6088559"/>
            <a:ext cx="41024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ru-RU" b="1" dirty="0">
                <a:latin typeface="Comic Sans MS" pitchFamily="66" charset="0"/>
              </a:rPr>
              <a:t>Иванов «Явление Христа народу»</a:t>
            </a:r>
          </a:p>
        </p:txBody>
      </p:sp>
      <p:sp>
        <p:nvSpPr>
          <p:cNvPr id="37901" name="Прямоугольник 12"/>
          <p:cNvSpPr>
            <a:spLocks noChangeArrowheads="1"/>
          </p:cNvSpPr>
          <p:nvPr/>
        </p:nvSpPr>
        <p:spPr bwMode="auto">
          <a:xfrm>
            <a:off x="5723403" y="6357144"/>
            <a:ext cx="295305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«Поющий Один» 8 век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99882" y="6628319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30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4594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277813"/>
            <a:ext cx="9144000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Золотое сечение </a:t>
            </a:r>
            <a:b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в архитектуре</a:t>
            </a:r>
            <a:endParaRPr lang="ru-RU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>
          <a:xfrm>
            <a:off x="5436096" y="1668962"/>
            <a:ext cx="2880320" cy="3420616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ru-RU" sz="18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Пропорции пирамиды Хеопса, храмов, барельефов, предметов быта и украшений из гробницы Тутанхамона свидетельствуют, что египетские мастера пользовались соотношениями золотого деления при их создании. </a:t>
            </a:r>
          </a:p>
          <a:p>
            <a:pPr>
              <a:defRPr/>
            </a:pPr>
            <a:endParaRPr lang="ru-RU" dirty="0"/>
          </a:p>
        </p:txBody>
      </p:sp>
      <p:pic>
        <p:nvPicPr>
          <p:cNvPr id="41988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" y="2362200"/>
            <a:ext cx="5199063" cy="40957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8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4800600"/>
            <a:ext cx="2286000" cy="165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0" name="Прямоугольник 12"/>
          <p:cNvSpPr>
            <a:spLocks noChangeArrowheads="1"/>
          </p:cNvSpPr>
          <p:nvPr/>
        </p:nvSpPr>
        <p:spPr bwMode="auto">
          <a:xfrm>
            <a:off x="800100" y="1676400"/>
            <a:ext cx="419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Пирамида Хеопса</a:t>
            </a:r>
            <a:endParaRPr lang="ru-RU" alt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6273225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118935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5"/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normAutofit/>
          </a:bodyPr>
          <a:lstStyle/>
          <a:p>
            <a:r>
              <a:rPr lang="ru-RU" alt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Золотые пропорции Парфенона</a:t>
            </a:r>
          </a:p>
        </p:txBody>
      </p:sp>
      <p:sp>
        <p:nvSpPr>
          <p:cNvPr id="43011" name="Rectangle 6"/>
          <p:cNvSpPr>
            <a:spLocks noGrp="1" noChangeArrowheads="1"/>
          </p:cNvSpPr>
          <p:nvPr>
            <p:ph sz="half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altLang="ru-RU" sz="2800" smtClean="0">
              <a:effectLst/>
            </a:endParaRPr>
          </a:p>
        </p:txBody>
      </p:sp>
      <p:pic>
        <p:nvPicPr>
          <p:cNvPr id="43012" name="Picture 4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600200"/>
            <a:ext cx="6919913" cy="4530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13" name="Picture 5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934200" y="1772816"/>
            <a:ext cx="2209800" cy="211683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14" name="Picture 5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948264" y="4077072"/>
            <a:ext cx="2195736" cy="161069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6273225"/>
            <a:ext cx="9143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019606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6"/>
          <p:cNvSpPr>
            <a:spLocks noGrp="1" noChangeArrowheads="1"/>
          </p:cNvSpPr>
          <p:nvPr>
            <p:ph sz="quarter" idx="2"/>
          </p:nvPr>
        </p:nvSpPr>
        <p:spPr>
          <a:xfrm>
            <a:off x="5715000" y="1412776"/>
            <a:ext cx="2745432" cy="4608512"/>
          </a:xfrm>
        </p:spPr>
        <p:txBody>
          <a:bodyPr/>
          <a:lstStyle/>
          <a:p>
            <a:pPr eaLnBrk="1" hangingPunct="1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ru-RU" sz="2400" b="1" dirty="0" smtClean="0">
                <a:solidFill>
                  <a:srgbClr val="663300"/>
                </a:solidFill>
                <a:effectLst/>
                <a:latin typeface="Times New Roman" pitchFamily="18" charset="0"/>
              </a:rPr>
              <a:t> </a:t>
            </a:r>
            <a:r>
              <a:rPr lang="ru-RU" sz="3000" b="1" dirty="0" smtClean="0">
                <a:solidFill>
                  <a:srgbClr val="663300"/>
                </a:solidFill>
                <a:effectLst/>
                <a:latin typeface="+mj-lt"/>
              </a:rPr>
              <a:t>	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Золотое соотношение мы можем увидеть и в здании Собора Парижской Богоматери 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  <a:defRPr/>
            </a:pPr>
            <a:endParaRPr lang="ru-RU" sz="2800" dirty="0" smtClean="0">
              <a:effectLst/>
              <a:latin typeface="+mj-lt"/>
            </a:endParaRP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ru-RU" sz="2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Нотр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- Дам де Пари</a:t>
            </a:r>
          </a:p>
          <a:p>
            <a:pPr>
              <a:defRPr/>
            </a:pPr>
            <a:endParaRPr lang="ru-RU" sz="2400" dirty="0" smtClean="0">
              <a:effectLst/>
            </a:endParaRPr>
          </a:p>
        </p:txBody>
      </p:sp>
      <p:pic>
        <p:nvPicPr>
          <p:cNvPr id="39944" name="Нотр Дам Де Пари.wmv">
            <a:hlinkClick r:id="" action="ppaction://media"/>
          </p:cNvPr>
          <p:cNvPicPr>
            <a:picLocks noGrp="1" noRot="1" noChangeAspect="1" noChangeArrowheads="1"/>
          </p:cNvPicPr>
          <p:nvPr>
            <p:ph sz="half" idx="1"/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1300" y="685800"/>
            <a:ext cx="5310188" cy="4343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6273225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848395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video>
              <p:cMediaNode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9944"/>
                </p:tgtEl>
              </p:cMediaNode>
            </p:vide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5"/>
          <p:cNvSpPr>
            <a:spLocks noGrp="1" noChangeArrowheads="1"/>
          </p:cNvSpPr>
          <p:nvPr>
            <p:ph type="title"/>
          </p:nvPr>
        </p:nvSpPr>
        <p:spPr>
          <a:xfrm>
            <a:off x="533400" y="304800"/>
            <a:ext cx="8610600" cy="838200"/>
          </a:xfrm>
        </p:spPr>
        <p:txBody>
          <a:bodyPr>
            <a:no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Золотое сечение </a:t>
            </a:r>
            <a:b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в архитектуре России </a:t>
            </a:r>
          </a:p>
        </p:txBody>
      </p:sp>
      <p:pic>
        <p:nvPicPr>
          <p:cNvPr id="45059" name="Picture 11" descr="349n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76338" y="1322388"/>
            <a:ext cx="6629400" cy="4972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060" name="Прямоугольник 4"/>
          <p:cNvSpPr>
            <a:spLocks noChangeArrowheads="1"/>
          </p:cNvSpPr>
          <p:nvPr/>
        </p:nvSpPr>
        <p:spPr bwMode="auto">
          <a:xfrm>
            <a:off x="1259632" y="1376970"/>
            <a:ext cx="314701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Собор Христа Спасителя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6273225"/>
            <a:ext cx="9143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4480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18" descr="Архитектурные пропорц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82" r="20471"/>
          <a:stretch>
            <a:fillRect/>
          </a:stretch>
        </p:blipFill>
        <p:spPr bwMode="auto">
          <a:xfrm>
            <a:off x="4767263" y="3660775"/>
            <a:ext cx="1785937" cy="265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3" name="Picture 20" descr="Архитектурные пропорции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1" r="13649"/>
          <a:stretch>
            <a:fillRect/>
          </a:stretch>
        </p:blipFill>
        <p:spPr>
          <a:xfrm>
            <a:off x="123825" y="3622675"/>
            <a:ext cx="2093913" cy="2792413"/>
          </a:xfrm>
        </p:spPr>
      </p:pic>
      <p:pic>
        <p:nvPicPr>
          <p:cNvPr id="4608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3963" y="3660775"/>
            <a:ext cx="1836737" cy="274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Прямоугольник 5"/>
          <p:cNvSpPr>
            <a:spLocks noChangeArrowheads="1"/>
          </p:cNvSpPr>
          <p:nvPr/>
        </p:nvSpPr>
        <p:spPr bwMode="auto">
          <a:xfrm>
            <a:off x="6030913" y="6248400"/>
            <a:ext cx="18923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Tahoma" panose="020B0604030504040204" pitchFamily="34" charset="0"/>
              </a:rPr>
              <a:t>Собор на Нерли</a:t>
            </a:r>
          </a:p>
        </p:txBody>
      </p:sp>
      <p:sp>
        <p:nvSpPr>
          <p:cNvPr id="46086" name="Прямоугольник 7"/>
          <p:cNvSpPr>
            <a:spLocks noChangeArrowheads="1"/>
          </p:cNvSpPr>
          <p:nvPr/>
        </p:nvSpPr>
        <p:spPr bwMode="auto">
          <a:xfrm>
            <a:off x="152399" y="6279442"/>
            <a:ext cx="188224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Смольный собор</a:t>
            </a:r>
          </a:p>
        </p:txBody>
      </p:sp>
      <p:sp>
        <p:nvSpPr>
          <p:cNvPr id="46087" name="Прямоугольник 1"/>
          <p:cNvSpPr>
            <a:spLocks noChangeArrowheads="1"/>
          </p:cNvSpPr>
          <p:nvPr/>
        </p:nvSpPr>
        <p:spPr bwMode="auto">
          <a:xfrm>
            <a:off x="6067425" y="3216275"/>
            <a:ext cx="303320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Собор Вознесения Господня</a:t>
            </a:r>
          </a:p>
        </p:txBody>
      </p:sp>
      <p:sp>
        <p:nvSpPr>
          <p:cNvPr id="46088" name="Прямоугольник 2"/>
          <p:cNvSpPr>
            <a:spLocks noChangeArrowheads="1"/>
          </p:cNvSpPr>
          <p:nvPr/>
        </p:nvSpPr>
        <p:spPr bwMode="auto">
          <a:xfrm>
            <a:off x="2057400" y="5959872"/>
            <a:ext cx="2874640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Проект Смольного собора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dirty="0">
              <a:solidFill>
                <a:srgbClr val="FF0000"/>
              </a:solidFill>
            </a:endParaRPr>
          </a:p>
        </p:txBody>
      </p:sp>
      <p:pic>
        <p:nvPicPr>
          <p:cNvPr id="46089" name="Picture 13" descr="http://im5-tub-ru.yandex.net/i?id=319638125-14-72&amp;n=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763" y="4343400"/>
            <a:ext cx="2046287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90" name="Picture 12" descr="476px-St_Basils_Cathedral-500px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038" y="332656"/>
            <a:ext cx="2498725" cy="285663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091" name="Прямоугольник 2"/>
          <p:cNvSpPr>
            <a:spLocks noChangeArrowheads="1"/>
          </p:cNvSpPr>
          <p:nvPr/>
        </p:nvSpPr>
        <p:spPr bwMode="auto">
          <a:xfrm>
            <a:off x="11113" y="3189288"/>
            <a:ext cx="312072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Собор Василия Блаженного </a:t>
            </a:r>
          </a:p>
        </p:txBody>
      </p:sp>
      <p:pic>
        <p:nvPicPr>
          <p:cNvPr id="46092" name="Picture 14" descr="http://img-fotki.yandex.ru/get/5822/77302477.2c/0_7b4a2_cfc74aac_L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583" y="332656"/>
            <a:ext cx="2638425" cy="2846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93" name="Прямоугольник 1"/>
          <p:cNvSpPr>
            <a:spLocks noChangeArrowheads="1"/>
          </p:cNvSpPr>
          <p:nvPr/>
        </p:nvSpPr>
        <p:spPr bwMode="auto">
          <a:xfrm>
            <a:off x="2971800" y="3244850"/>
            <a:ext cx="299953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Храм Святителя Димитрия </a:t>
            </a:r>
          </a:p>
        </p:txBody>
      </p:sp>
      <p:pic>
        <p:nvPicPr>
          <p:cNvPr id="46094" name="Picture 16" descr="http://img-fotki.yandex.ru/get/6112/77302477.31/0_85281_5773854c_L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0538" y="332656"/>
            <a:ext cx="3538537" cy="2832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113" y="6283037"/>
            <a:ext cx="91328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3729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Исаакиевский собор</a:t>
            </a:r>
            <a:endParaRPr lang="ru-RU" dirty="0"/>
          </a:p>
        </p:txBody>
      </p:sp>
      <p:sp>
        <p:nvSpPr>
          <p:cNvPr id="22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mtClean="0"/>
              <a:t>А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080" y="673692"/>
            <a:ext cx="8779415" cy="3423502"/>
          </a:xfrm>
        </p:spPr>
      </p:pic>
      <p:pic>
        <p:nvPicPr>
          <p:cNvPr id="17" name="Объект 16"/>
          <p:cNvPicPr>
            <a:picLocks noGrp="1" noChangeAspect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4101948"/>
            <a:ext cx="5472608" cy="2220330"/>
          </a:xfrm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1643042" y="1857364"/>
            <a:ext cx="207170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1643042" y="4857760"/>
            <a:ext cx="207170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928794" y="6643710"/>
            <a:ext cx="178595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5400000">
            <a:off x="1321571" y="4250537"/>
            <a:ext cx="478634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2071670" y="3143248"/>
            <a:ext cx="78581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5400000">
            <a:off x="1357290" y="3357562"/>
            <a:ext cx="300039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Текст 2"/>
          <p:cNvSpPr txBox="1">
            <a:spLocks/>
          </p:cNvSpPr>
          <p:nvPr/>
        </p:nvSpPr>
        <p:spPr>
          <a:xfrm>
            <a:off x="3786182" y="4429132"/>
            <a:ext cx="357190" cy="423874"/>
          </a:xfrm>
          <a:prstGeom prst="rect">
            <a:avLst/>
          </a:prstGeo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4" name="Текст 2"/>
          <p:cNvSpPr txBox="1">
            <a:spLocks/>
          </p:cNvSpPr>
          <p:nvPr/>
        </p:nvSpPr>
        <p:spPr>
          <a:xfrm>
            <a:off x="3786182" y="6215082"/>
            <a:ext cx="357190" cy="423874"/>
          </a:xfrm>
          <a:prstGeom prst="rect">
            <a:avLst/>
          </a:prstGeo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5" name="Текст 2"/>
          <p:cNvSpPr txBox="1">
            <a:spLocks/>
          </p:cNvSpPr>
          <p:nvPr/>
        </p:nvSpPr>
        <p:spPr>
          <a:xfrm>
            <a:off x="2928926" y="4429132"/>
            <a:ext cx="357190" cy="423874"/>
          </a:xfrm>
          <a:prstGeom prst="rect">
            <a:avLst/>
          </a:prstGeo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lang="en-US" sz="2400" b="1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E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6" name="Текст 2"/>
          <p:cNvSpPr txBox="1">
            <a:spLocks/>
          </p:cNvSpPr>
          <p:nvPr/>
        </p:nvSpPr>
        <p:spPr>
          <a:xfrm>
            <a:off x="2928926" y="2786058"/>
            <a:ext cx="357190" cy="423874"/>
          </a:xfrm>
          <a:prstGeom prst="rect">
            <a:avLst/>
          </a:prstGeo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0" name="Текст 2"/>
          <p:cNvSpPr txBox="1">
            <a:spLocks/>
          </p:cNvSpPr>
          <p:nvPr/>
        </p:nvSpPr>
        <p:spPr>
          <a:xfrm>
            <a:off x="2928926" y="1857364"/>
            <a:ext cx="357190" cy="423874"/>
          </a:xfrm>
          <a:prstGeom prst="rect">
            <a:avLst/>
          </a:prstGeo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lang="en-US" sz="2400" b="1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F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6273225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292482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28596" y="548680"/>
            <a:ext cx="8229600" cy="288570"/>
          </a:xfrm>
        </p:spPr>
        <p:txBody>
          <a:bodyPr>
            <a:noAutofit/>
          </a:bodyPr>
          <a:lstStyle/>
          <a:p>
            <a:r>
              <a:rPr lang="ru-RU" sz="2400" dirty="0"/>
              <a:t>«В чём же причина гармонии довольно громоздкого здания?»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2910" y="908720"/>
            <a:ext cx="8015286" cy="5257122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Первый ряд определён шириной здания, которая принята за 400 ед. и представляет такие цифры 400, 247, 153, 94, 58…</a:t>
            </a:r>
          </a:p>
          <a:p>
            <a:r>
              <a:rPr lang="ru-RU" dirty="0" smtClean="0"/>
              <a:t>Если 400 разделим на число ≈1,618, то получим приблизительно 247; повторяем действие со следующим числом: 247: 1.618≈153.</a:t>
            </a:r>
          </a:p>
          <a:p>
            <a:r>
              <a:rPr lang="ru-RU" dirty="0" smtClean="0"/>
              <a:t>И так находим все числа. Теперь смотрим на рисунок. Основная часть с колоннами вписывается в прямоугольник со сторонами 400 и 247. Поскольку стороны находятся в соотношении Ф≈1.618, то они образуют Золотой прямоугольник.</a:t>
            </a:r>
          </a:p>
          <a:p>
            <a:r>
              <a:rPr lang="ru-RU" dirty="0" smtClean="0"/>
              <a:t>Следующий ряд представлен высотой здания: 370, 228, 140, 87, 53, 33, 20, 12. Эти размеры заложены в более мелкие детали. По вертикали Исаакиевский собор делится Золотым сечением у основания купола, что делает соотношение основной части и купола гармоничным.</a:t>
            </a:r>
          </a:p>
          <a:p>
            <a:r>
              <a:rPr lang="ru-RU" dirty="0" smtClean="0"/>
              <a:t>Третий ряд размеров начинается со 113, и являет ширину основания главного купола: 113, 69, 42, 26, 16. Числа этого ряда встречаются в размерах окон, в высотах колонн и других деталей собора.</a:t>
            </a:r>
          </a:p>
          <a:p>
            <a:endParaRPr lang="ru-RU" dirty="0"/>
          </a:p>
        </p:txBody>
      </p:sp>
      <p:sp>
        <p:nvSpPr>
          <p:cNvPr id="11" name="Объект 10"/>
          <p:cNvSpPr>
            <a:spLocks noGrp="1"/>
          </p:cNvSpPr>
          <p:nvPr>
            <p:ph sz="quarter" idx="4"/>
          </p:nvPr>
        </p:nvSpPr>
        <p:spPr>
          <a:xfrm rot="10800000" flipV="1">
            <a:off x="4497387" y="6237312"/>
            <a:ext cx="1983766" cy="5040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37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9910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202332"/>
            <a:ext cx="7772400" cy="1362075"/>
          </a:xfrm>
        </p:spPr>
        <p:txBody>
          <a:bodyPr>
            <a:normAutofit/>
          </a:bodyPr>
          <a:lstStyle/>
          <a:p>
            <a:r>
              <a:rPr lang="ru-RU" dirty="0" smtClean="0"/>
              <a:t>Эксперимент «Узел»</a:t>
            </a:r>
            <a:endParaRPr lang="ru-RU" dirty="0"/>
          </a:p>
        </p:txBody>
      </p:sp>
      <p:sp>
        <p:nvSpPr>
          <p:cNvPr id="18" name="Текст 17"/>
          <p:cNvSpPr>
            <a:spLocks noGrp="1"/>
          </p:cNvSpPr>
          <p:nvPr>
            <p:ph type="body" idx="1"/>
          </p:nvPr>
        </p:nvSpPr>
        <p:spPr>
          <a:xfrm>
            <a:off x="722313" y="6106657"/>
            <a:ext cx="7772400" cy="492442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+mj-lt"/>
              </a:rPr>
              <a:t>                                                        </a:t>
            </a:r>
          </a:p>
          <a:p>
            <a:endParaRPr lang="ru-RU" sz="32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2050" name="Рисунок 33" descr="Узе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556792"/>
            <a:ext cx="1544853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Рисунок 34" descr="https://documents.infourok.ru/ae736052-46b7-493a-bed8-cdba28e0a2db/0/image03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715659"/>
            <a:ext cx="144016" cy="254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996490" y="916836"/>
            <a:ext cx="4079566" cy="3170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исследовать форму узла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Оборудование: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полоска бумаги постоянной ширины, чертежные инструменты, мужской галстук.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Ход эксперимента: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Бумажную ленту постоянной ширины завяжем простым узлом и расправим так, чтобы узел был плоским. Получается узел, имеющий форму пятиугольника. Измерения сторон и углов  пятиугольника доказывают, что ABCDE  - правильный пятиугольник.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5114421" y="3131334"/>
            <a:ext cx="299944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       </a:t>
            </a:r>
            <a:endParaRPr kumimoji="0" lang="ru-RU" alt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Отношение стороны правильного пятиугольника к диагонали равно числу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958125" y="3356992"/>
            <a:ext cx="3888432" cy="2677656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Пифагора и его учеников пентаграмма была священным символом телесно-духовной гармонии и на этом основании стала знаком здоровья.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Вывод: 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kumimoji="0" lang="ru-RU" altLang="ru-RU" sz="1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узел имеет форму правильного пятиугольника, т.е. пентаграммы.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kumimoji="0" lang="ru-RU" altLang="ru-RU" sz="1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Пентаграмма – это геометрический символ гармонии, здоровья и мистических сил.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Может быть, поэтому мужчины выбрали себе в качестве украшения галстук, ведь узел галстука имеет форму пентаграммы.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644008" y="5982053"/>
            <a:ext cx="6480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38</a:t>
            </a:r>
            <a:endParaRPr lang="ru-RU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SB1407_md_TNT[1]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1204" y="4119704"/>
            <a:ext cx="1790700" cy="17049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20925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ВЫВОД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87624" y="1412776"/>
            <a:ext cx="6696744" cy="4536504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1800" dirty="0">
                <a:latin typeface="Comic Sans MS" panose="030F0702030302020204" pitchFamily="66" charset="0"/>
              </a:rPr>
              <a:t>Не одно столетие ученые применяют уникальные математические свойства золотого сечения. Универсальность его проявления в строении органов, систем, их функциональных параметрах позволяет предполагать, что оно играет роль кирпичика в фундаменте всего живого на Земле.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1800" dirty="0">
                <a:latin typeface="Comic Sans MS" panose="030F0702030302020204" pitchFamily="66" charset="0"/>
              </a:rPr>
              <a:t>Последние исследования в области астрономии, физики показывают, что это сечение имеет отношение ко всему Мирозданию.</a:t>
            </a:r>
          </a:p>
          <a:p>
            <a:pPr>
              <a:lnSpc>
                <a:spcPct val="150000"/>
              </a:lnSpc>
            </a:pPr>
            <a:endParaRPr lang="ru-RU" dirty="0"/>
          </a:p>
          <a:p>
            <a:endParaRPr lang="ru-RU" sz="1400" dirty="0"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6265518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561478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Актуальность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4348" y="831863"/>
            <a:ext cx="7715304" cy="5765489"/>
          </a:xfrm>
        </p:spPr>
        <p:txBody>
          <a:bodyPr>
            <a:normAutofit fontScale="40000" lnSpcReduction="20000"/>
          </a:bodyPr>
          <a:lstStyle/>
          <a:p>
            <a:pPr fontAlgn="base"/>
            <a:r>
              <a:rPr lang="ru-RU" sz="6400" dirty="0" smtClean="0"/>
              <a:t>В </a:t>
            </a:r>
            <a:r>
              <a:rPr lang="ru-RU" sz="6400" dirty="0"/>
              <a:t>современной науке и различных видах искусства используется принцип «золотого сечения». Вся Вселенная построена по одному принципу. Однако в науке он не нашёл  практической ценности. Возникает проблема определения смысла пропорциональности в науке</a:t>
            </a:r>
          </a:p>
          <a:p>
            <a:pPr fontAlgn="base"/>
            <a:r>
              <a:rPr lang="ru-RU" sz="6200" dirty="0" smtClean="0">
                <a:latin typeface="+mj-lt"/>
              </a:rPr>
              <a:t>Эта тема </a:t>
            </a:r>
            <a:r>
              <a:rPr lang="ru-RU" sz="6200" dirty="0">
                <a:latin typeface="+mj-lt"/>
              </a:rPr>
              <a:t>актуальна, так как «золотое сечение» встречается во многих сферах человеческой жизнедеятельности. Именно поэтому я выбрала именно эту тему для своего исследования.</a:t>
            </a:r>
            <a:r>
              <a:rPr lang="ru-RU" sz="6200" b="1" dirty="0" smtClean="0">
                <a:latin typeface="+mj-lt"/>
                <a:cs typeface="Times New Roman" pitchFamily="18" charset="0"/>
              </a:rPr>
              <a:t>                               </a:t>
            </a:r>
            <a:endParaRPr lang="ru-RU" sz="128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                                                   </a:t>
            </a:r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sz="7000" dirty="0" smtClean="0"/>
          </a:p>
          <a:p>
            <a:pPr marL="0" indent="0" algn="ctr">
              <a:buNone/>
            </a:pPr>
            <a:endParaRPr lang="ru-RU" sz="7000" dirty="0"/>
          </a:p>
          <a:p>
            <a:pPr marL="0" indent="0" algn="ctr">
              <a:buNone/>
            </a:pPr>
            <a:fld id="{C162A2F2-9942-4339-AC71-0667760B235D}" type="slidenum">
              <a:rPr lang="ru-RU" sz="8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fld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610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F122A2-2DAB-4803-B482-FE6F110BC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ЛИТЕРАТУРА: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BA00DBB-5884-4D17-B937-9A761E4B8FAD}"/>
              </a:ext>
            </a:extLst>
          </p:cNvPr>
          <p:cNvSpPr/>
          <p:nvPr/>
        </p:nvSpPr>
        <p:spPr>
          <a:xfrm>
            <a:off x="1115616" y="692696"/>
            <a:ext cx="7056784" cy="44858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244" indent="-257244">
              <a:buFont typeface="+mj-lt"/>
              <a:buAutoNum type="arabicPeriod"/>
            </a:pPr>
            <a:r>
              <a:rPr lang="ru-RU" sz="1600" dirty="0">
                <a:latin typeface="Comic Sans MS" panose="030F0702030302020204" pitchFamily="66" charset="0"/>
              </a:rPr>
              <a:t>Геометрия: красота и гармония. Простейшие задачи аналитической геометрии на плоскости. Золотая пропорция. Симметрия вокруг нас. 8-9 классы: элективные курсы/авт.-сост. Л.С. </a:t>
            </a:r>
            <a:r>
              <a:rPr lang="ru-RU" sz="1600" dirty="0" err="1">
                <a:latin typeface="Comic Sans MS" panose="030F0702030302020204" pitchFamily="66" charset="0"/>
              </a:rPr>
              <a:t>Сагателова</a:t>
            </a:r>
            <a:r>
              <a:rPr lang="ru-RU" sz="1600" dirty="0">
                <a:latin typeface="Comic Sans MS" panose="030F0702030302020204" pitchFamily="66" charset="0"/>
              </a:rPr>
              <a:t>, В.Н. </a:t>
            </a:r>
            <a:r>
              <a:rPr lang="ru-RU" sz="1600" dirty="0" err="1">
                <a:latin typeface="Comic Sans MS" panose="030F0702030302020204" pitchFamily="66" charset="0"/>
              </a:rPr>
              <a:t>Студенецкая</a:t>
            </a:r>
            <a:r>
              <a:rPr lang="ru-RU" sz="1600" dirty="0">
                <a:latin typeface="Comic Sans MS" panose="030F0702030302020204" pitchFamily="66" charset="0"/>
              </a:rPr>
              <a:t>. – </a:t>
            </a:r>
            <a:r>
              <a:rPr lang="ru-RU" sz="1600" dirty="0" smtClean="0">
                <a:latin typeface="Comic Sans MS" panose="030F0702030302020204" pitchFamily="66" charset="0"/>
              </a:rPr>
              <a:t>Волгоград</a:t>
            </a:r>
          </a:p>
          <a:p>
            <a:pPr marL="257244" indent="-257244">
              <a:buFont typeface="+mj-lt"/>
              <a:buAutoNum type="arabicPeriod"/>
            </a:pPr>
            <a:r>
              <a:rPr lang="ru-RU" sz="1600" dirty="0" smtClean="0">
                <a:latin typeface="Comic Sans MS" panose="030F0702030302020204" pitchFamily="66" charset="0"/>
              </a:rPr>
              <a:t>Математика</a:t>
            </a:r>
            <a:r>
              <a:rPr lang="ru-RU" sz="1600" dirty="0">
                <a:latin typeface="Comic Sans MS" panose="030F0702030302020204" pitchFamily="66" charset="0"/>
              </a:rPr>
              <a:t>: наглядная геометрия: учебник для учащихся 6 </a:t>
            </a:r>
            <a:r>
              <a:rPr lang="ru-RU" sz="1600" dirty="0" err="1">
                <a:latin typeface="Comic Sans MS" panose="030F0702030302020204" pitchFamily="66" charset="0"/>
              </a:rPr>
              <a:t>кл</a:t>
            </a:r>
            <a:r>
              <a:rPr lang="ru-RU" sz="1600" dirty="0">
                <a:latin typeface="Comic Sans MS" panose="030F0702030302020204" pitchFamily="66" charset="0"/>
              </a:rPr>
              <a:t>. общеобразовательных учреждений/ </a:t>
            </a:r>
            <a:r>
              <a:rPr lang="ru-RU" sz="1600" dirty="0" err="1">
                <a:latin typeface="Comic Sans MS" panose="030F0702030302020204" pitchFamily="66" charset="0"/>
              </a:rPr>
              <a:t>Т.Г.Ходот</a:t>
            </a:r>
            <a:r>
              <a:rPr lang="ru-RU" sz="1600" dirty="0">
                <a:latin typeface="Comic Sans MS" panose="030F0702030302020204" pitchFamily="66" charset="0"/>
              </a:rPr>
              <a:t>, </a:t>
            </a:r>
            <a:r>
              <a:rPr lang="ru-RU" sz="1600" dirty="0" err="1">
                <a:latin typeface="Comic Sans MS" panose="030F0702030302020204" pitchFamily="66" charset="0"/>
              </a:rPr>
              <a:t>А.Ю.Ходот</a:t>
            </a:r>
            <a:r>
              <a:rPr lang="ru-RU" sz="1600" dirty="0">
                <a:latin typeface="Comic Sans MS" panose="030F0702030302020204" pitchFamily="66" charset="0"/>
              </a:rPr>
              <a:t>. – М.: Просвещение, 2007. – 143 с. </a:t>
            </a:r>
          </a:p>
          <a:p>
            <a:endParaRPr lang="ru-RU" sz="1600" dirty="0">
              <a:latin typeface="Comic Sans MS" panose="030F0702030302020204" pitchFamily="66" charset="0"/>
            </a:endParaRPr>
          </a:p>
          <a:p>
            <a:r>
              <a:rPr lang="ru-RU" sz="1600" b="1" dirty="0">
                <a:latin typeface="Comic Sans MS" panose="030F0702030302020204" pitchFamily="66" charset="0"/>
              </a:rPr>
              <a:t>Интернет-ресурсы:</a:t>
            </a:r>
          </a:p>
          <a:p>
            <a:pPr marL="257244" indent="-257244">
              <a:buFont typeface="+mj-lt"/>
              <a:buAutoNum type="arabicPeriod"/>
            </a:pPr>
            <a:r>
              <a:rPr lang="ru-RU" sz="1600" dirty="0" smtClean="0">
                <a:latin typeface="Comic Sans MS" panose="030F0702030302020204" pitchFamily="66" charset="0"/>
              </a:rPr>
              <a:t>http</a:t>
            </a:r>
            <a:r>
              <a:rPr lang="ru-RU" sz="1600" dirty="0">
                <a:latin typeface="Comic Sans MS" panose="030F0702030302020204" pitchFamily="66" charset="0"/>
              </a:rPr>
              <a:t>://photoportal.kiev.ua/?lang_id=1&amp;menu_id=1 </a:t>
            </a:r>
          </a:p>
          <a:p>
            <a:pPr marL="257244" indent="-257244">
              <a:buFont typeface="+mj-lt"/>
              <a:buAutoNum type="arabicPeriod"/>
            </a:pPr>
            <a:r>
              <a:rPr lang="ru-RU" sz="1600" dirty="0">
                <a:latin typeface="Comic Sans MS" panose="030F0702030302020204" pitchFamily="66" charset="0"/>
              </a:rPr>
              <a:t>http://</a:t>
            </a:r>
            <a:r>
              <a:rPr lang="ru-RU" sz="1600" dirty="0" smtClean="0">
                <a:latin typeface="Comic Sans MS" panose="030F0702030302020204" pitchFamily="66" charset="0"/>
              </a:rPr>
              <a:t>www.dc-market.ru/about.htm</a:t>
            </a:r>
            <a:endParaRPr lang="ru-RU" sz="1600" dirty="0">
              <a:latin typeface="Comic Sans MS" panose="030F0702030302020204" pitchFamily="66" charset="0"/>
            </a:endParaRPr>
          </a:p>
          <a:p>
            <a:pPr marL="257244" indent="-257244">
              <a:buFont typeface="+mj-lt"/>
              <a:buAutoNum type="arabicPeriod"/>
            </a:pPr>
            <a:r>
              <a:rPr lang="ru-RU" sz="1600" dirty="0">
                <a:latin typeface="Comic Sans MS" panose="030F0702030302020204" pitchFamily="66" charset="0"/>
              </a:rPr>
              <a:t>http://www.abc-people.com/idea/zolotsech/ </a:t>
            </a:r>
            <a:r>
              <a:rPr lang="ru-RU" sz="1600" dirty="0" smtClean="0">
                <a:latin typeface="Comic Sans MS" panose="030F0702030302020204" pitchFamily="66" charset="0"/>
              </a:rPr>
              <a:t>http</a:t>
            </a:r>
            <a:r>
              <a:rPr lang="ru-RU" sz="1600" dirty="0">
                <a:latin typeface="Comic Sans MS" panose="030F0702030302020204" pitchFamily="66" charset="0"/>
              </a:rPr>
              <a:t>://goldsech.narod.ru/</a:t>
            </a:r>
          </a:p>
          <a:p>
            <a:pPr marL="257244" indent="-257244">
              <a:buFont typeface="+mj-lt"/>
              <a:buAutoNum type="arabicPeriod"/>
            </a:pPr>
            <a:r>
              <a:rPr lang="ru-RU" sz="1600" dirty="0">
                <a:latin typeface="Comic Sans MS" panose="030F0702030302020204" pitchFamily="66" charset="0"/>
              </a:rPr>
              <a:t>http://www.photoline.ru/tcomp1.htm</a:t>
            </a:r>
          </a:p>
          <a:p>
            <a:pPr marL="257244" indent="-257244">
              <a:buFont typeface="+mj-lt"/>
              <a:buAutoNum type="arabicPeriod"/>
            </a:pPr>
            <a:r>
              <a:rPr lang="ru-RU" sz="1600" dirty="0">
                <a:latin typeface="Comic Sans MS" panose="030F0702030302020204" pitchFamily="66" charset="0"/>
              </a:rPr>
              <a:t>http://rustimes.com/blog/page_all_102.html</a:t>
            </a:r>
          </a:p>
          <a:p>
            <a:pPr marL="257244" indent="-257244">
              <a:buFont typeface="+mj-lt"/>
              <a:buAutoNum type="arabicPeriod"/>
            </a:pPr>
            <a:r>
              <a:rPr lang="ru-RU" sz="1600" dirty="0">
                <a:latin typeface="Comic Sans MS" panose="030F0702030302020204" pitchFamily="66" charset="0"/>
              </a:rPr>
              <a:t>http://www.harunyahya.ru/article_zolotoe_sechenir.php</a:t>
            </a:r>
          </a:p>
          <a:p>
            <a:pPr marL="257244" indent="-257244">
              <a:buFont typeface="+mj-lt"/>
              <a:buAutoNum type="arabicPeriod"/>
            </a:pPr>
            <a:r>
              <a:rPr lang="ru-RU" sz="1600" dirty="0">
                <a:latin typeface="Comic Sans MS" panose="030F0702030302020204" pitchFamily="66" charset="0"/>
              </a:rPr>
              <a:t>http://www.zaitseva-irina.ru/html/f1103454898.html</a:t>
            </a:r>
          </a:p>
          <a:p>
            <a:endParaRPr lang="ru-RU" sz="1350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273225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40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8342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0" y="2132856"/>
            <a:ext cx="9144000" cy="1800200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4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  </a:t>
            </a:r>
            <a:r>
              <a:rPr lang="ru-RU" sz="5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спасибо за внимание</a:t>
            </a:r>
            <a:endParaRPr lang="en-US" sz="5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7" name="Рисунок 6" descr="555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3337" y="3498507"/>
            <a:ext cx="2500254" cy="2567196"/>
          </a:xfrm>
          <a:prstGeom prst="rect">
            <a:avLst/>
          </a:prstGeom>
        </p:spPr>
      </p:pic>
      <p:pic>
        <p:nvPicPr>
          <p:cNvPr id="9" name="Рисунок 8" descr="gala-giffe57e5_xl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4437112"/>
            <a:ext cx="3132211" cy="1584176"/>
          </a:xfrm>
          <a:prstGeom prst="rect">
            <a:avLst/>
          </a:prstGeom>
        </p:spPr>
      </p:pic>
      <p:pic>
        <p:nvPicPr>
          <p:cNvPr id="5" name="Рисунок 4" descr="knjiga20gif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8141" y="573690"/>
            <a:ext cx="1938340" cy="2335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910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04664"/>
            <a:ext cx="9144000" cy="864096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3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/>
            </a:r>
            <a:br>
              <a:rPr lang="ru-RU" sz="33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r>
              <a:rPr lang="ru-RU" sz="31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ЦЕЛЬ ПРОЕКТА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980728"/>
            <a:ext cx="7704856" cy="5472608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q"/>
              <a:defRPr/>
            </a:pPr>
            <a:r>
              <a:rPr lang="ru-RU" sz="2000" dirty="0" smtClean="0">
                <a:latin typeface="Comic Sans MS" panose="030F0702030302020204" pitchFamily="66" charset="0"/>
              </a:rPr>
              <a:t>Познание математических закономерностей в мире, определение значения математики в мировой культуре и дополнение системы знаний представлениями о «Золотом сечении» как гармонии окружающего мира. </a:t>
            </a:r>
          </a:p>
          <a:p>
            <a:pPr marL="0" indent="0" algn="ctr">
              <a:buNone/>
              <a:defRPr/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ЗАДАЧИ ПРОЕКТА</a:t>
            </a:r>
          </a:p>
          <a:p>
            <a:pPr>
              <a:buFont typeface="Wingdings" panose="05000000000000000000" pitchFamily="2" charset="2"/>
              <a:buChar char="q"/>
              <a:defRPr/>
            </a:pPr>
            <a:r>
              <a:rPr lang="ru-RU" sz="2000" dirty="0" smtClean="0">
                <a:latin typeface="Comic Sans MS" panose="030F0702030302020204" pitchFamily="66" charset="0"/>
              </a:rPr>
              <a:t>Провести исследования по выбранным направлениям</a:t>
            </a:r>
          </a:p>
          <a:p>
            <a:pPr marL="0" indent="0" fontAlgn="base">
              <a:buNone/>
            </a:pP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smtClean="0">
                <a:latin typeface="Comic Sans MS" panose="030F0702030302020204" pitchFamily="66" charset="0"/>
              </a:rPr>
              <a:t>                             </a:t>
            </a:r>
            <a:r>
              <a:rPr lang="ru-RU" dirty="0" smtClean="0"/>
              <a:t>   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ПРОБЛЕМА</a:t>
            </a:r>
            <a:endParaRPr lang="en-US" sz="2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 marL="400050" lvl="1" indent="0" fontAlgn="base">
              <a:buNone/>
            </a:pPr>
            <a:r>
              <a:rPr lang="ru-RU" dirty="0"/>
              <a:t>О</a:t>
            </a:r>
            <a:r>
              <a:rPr lang="ru-RU" dirty="0" smtClean="0"/>
              <a:t>пределение </a:t>
            </a:r>
            <a:r>
              <a:rPr lang="ru-RU" dirty="0"/>
              <a:t>смысла пропорциональности в науке</a:t>
            </a:r>
          </a:p>
          <a:p>
            <a:pPr marL="400050" lvl="1" indent="0" fontAlgn="base">
              <a:buNone/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ПРЕДМЕТ ИССЛЕДОВАНИЯ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 fontAlgn="base"/>
            <a:r>
              <a:rPr lang="ru-RU" dirty="0"/>
              <a:t>«золотое сечение» как один из видов пропорциональности</a:t>
            </a:r>
          </a:p>
          <a:p>
            <a:pPr marL="0" indent="0">
              <a:buNone/>
              <a:defRPr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28472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083278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6518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8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ИСТОРИЯ «ЗОЛОТОГО СЕЧЕНИЯ»</a:t>
            </a:r>
            <a:endParaRPr lang="ru-RU" sz="28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371600"/>
            <a:ext cx="7920880" cy="4454525"/>
          </a:xfrm>
        </p:spPr>
        <p:txBody>
          <a:bodyPr>
            <a:normAutofit/>
          </a:bodyPr>
          <a:lstStyle/>
          <a:p>
            <a:pPr algn="just">
              <a:defRPr/>
            </a:pPr>
            <a:r>
              <a:rPr lang="ru-RU" sz="1800" dirty="0" smtClean="0">
                <a:latin typeface="Comic Sans MS" panose="030F0702030302020204" pitchFamily="66" charset="0"/>
              </a:rPr>
              <a:t>В </a:t>
            </a:r>
            <a:r>
              <a:rPr lang="ru-RU" sz="1800" b="1" dirty="0" smtClean="0">
                <a:latin typeface="Comic Sans MS" panose="030F0702030302020204" pitchFamily="66" charset="0"/>
              </a:rPr>
              <a:t>Древнем Египте </a:t>
            </a:r>
            <a:r>
              <a:rPr lang="ru-RU" sz="1800" dirty="0" smtClean="0">
                <a:latin typeface="Comic Sans MS" panose="030F0702030302020204" pitchFamily="66" charset="0"/>
              </a:rPr>
              <a:t>существовала «система правил гармонии», основанная на Золотом Сечении. </a:t>
            </a:r>
            <a:endParaRPr lang="ru-RU" sz="1800" dirty="0" smtClean="0">
              <a:effectLst/>
              <a:latin typeface="Comic Sans MS" panose="030F0702030302020204" pitchFamily="66" charset="0"/>
            </a:endParaRPr>
          </a:p>
          <a:p>
            <a:pPr algn="just">
              <a:defRPr/>
            </a:pPr>
            <a:r>
              <a:rPr lang="ru-RU" sz="1800" dirty="0" smtClean="0">
                <a:effectLst/>
                <a:latin typeface="Comic Sans MS" panose="030F0702030302020204" pitchFamily="66" charset="0"/>
              </a:rPr>
              <a:t>В </a:t>
            </a:r>
            <a:r>
              <a:rPr lang="ru-RU" sz="1800" b="1" dirty="0" smtClean="0">
                <a:effectLst/>
                <a:latin typeface="Comic Sans MS" panose="030F0702030302020204" pitchFamily="66" charset="0"/>
              </a:rPr>
              <a:t>Древней Греции </a:t>
            </a:r>
            <a:r>
              <a:rPr lang="ru-RU" sz="1800" dirty="0" smtClean="0">
                <a:effectLst/>
                <a:latin typeface="Comic Sans MS" panose="030F0702030302020204" pitchFamily="66" charset="0"/>
              </a:rPr>
              <a:t>Золотое Сечение было своеобразным каноном культуры, который пронизывает все сферы науки и искусства.</a:t>
            </a:r>
            <a:r>
              <a:rPr lang="ru-RU" sz="1800" dirty="0" smtClean="0">
                <a:latin typeface="Comic Sans MS" panose="030F0702030302020204" pitchFamily="66" charset="0"/>
              </a:rPr>
              <a:t> Красота и гармония стали важнейшими категориями познания. </a:t>
            </a:r>
          </a:p>
          <a:p>
            <a:pPr algn="just">
              <a:defRPr/>
            </a:pPr>
            <a:r>
              <a:rPr lang="ru-RU" sz="1800" dirty="0" smtClean="0">
                <a:effectLst/>
                <a:latin typeface="Comic Sans MS" panose="030F0702030302020204" pitchFamily="66" charset="0"/>
              </a:rPr>
              <a:t> В толковании древних греков </a:t>
            </a:r>
            <a:r>
              <a:rPr lang="ru-RU" sz="1800" b="1" dirty="0" smtClean="0">
                <a:solidFill>
                  <a:srgbClr val="C00000"/>
                </a:solidFill>
                <a:effectLst/>
                <a:latin typeface="Comic Sans MS" panose="030F0702030302020204" pitchFamily="66" charset="0"/>
              </a:rPr>
              <a:t>понятие золотого сечения, и понятие  гармонии идентичны. </a:t>
            </a:r>
          </a:p>
          <a:p>
            <a:pPr algn="just">
              <a:defRPr/>
            </a:pPr>
            <a:r>
              <a:rPr lang="ru-RU" sz="1800" dirty="0" smtClean="0">
                <a:latin typeface="Comic Sans MS" panose="030F0702030302020204" pitchFamily="66" charset="0"/>
              </a:rPr>
              <a:t>Согласно </a:t>
            </a:r>
            <a:r>
              <a:rPr lang="ru-RU" sz="1800" b="1" dirty="0" smtClean="0">
                <a:latin typeface="Comic Sans MS" panose="030F0702030302020204" pitchFamily="66" charset="0"/>
              </a:rPr>
              <a:t>Пифагору</a:t>
            </a:r>
            <a:r>
              <a:rPr lang="ru-RU" sz="1800" dirty="0" smtClean="0">
                <a:latin typeface="Comic Sans MS" panose="030F0702030302020204" pitchFamily="66" charset="0"/>
              </a:rPr>
              <a:t> </a:t>
            </a:r>
            <a:r>
              <a:rPr lang="ru-RU" sz="18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гармония имеет численное выражение</a:t>
            </a:r>
            <a:r>
              <a:rPr lang="ru-RU" sz="1800" dirty="0" smtClean="0">
                <a:latin typeface="Comic Sans MS" panose="030F0702030302020204" pitchFamily="66" charset="0"/>
              </a:rPr>
              <a:t>, то есть, она связана с концепцией числа. </a:t>
            </a:r>
            <a:endParaRPr lang="ru-RU" sz="1800" dirty="0" smtClean="0">
              <a:effectLst/>
              <a:latin typeface="Comic Sans MS" panose="030F0702030302020204" pitchFamily="66" charset="0"/>
            </a:endParaRPr>
          </a:p>
          <a:p>
            <a:pPr algn="just">
              <a:defRPr/>
            </a:pPr>
            <a:r>
              <a:rPr lang="ru-RU" sz="1800" b="1" dirty="0" smtClean="0">
                <a:latin typeface="Comic Sans MS" panose="030F0702030302020204" pitchFamily="66" charset="0"/>
              </a:rPr>
              <a:t>Евклид</a:t>
            </a:r>
            <a:r>
              <a:rPr lang="ru-RU" sz="1800" dirty="0" smtClean="0">
                <a:latin typeface="Comic Sans MS" panose="030F0702030302020204" pitchFamily="66" charset="0"/>
              </a:rPr>
              <a:t> излагает теорию Платоновых тел, которая является существенным разделом геометрической теории Золотого Сечения.</a:t>
            </a:r>
            <a:endParaRPr lang="ru-RU" sz="1800" b="1" dirty="0">
              <a:solidFill>
                <a:srgbClr val="C00000"/>
              </a:solidFill>
              <a:effectLst/>
              <a:latin typeface="Comic Sans MS" panose="030F0702030302020204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52600" y="762000"/>
            <a:ext cx="5334000" cy="4778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25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Теория гармонии Древних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893" y="6273225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78814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608288"/>
            <a:ext cx="8229600" cy="45719"/>
          </a:xfrm>
        </p:spPr>
        <p:txBody>
          <a:bodyPr>
            <a:noAutofit/>
          </a:bodyPr>
          <a:lstStyle/>
          <a:p>
            <a:pPr lvl="0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Понятие «Золотое сечение»</a:t>
            </a:r>
            <a:r>
              <a:rPr lang="ru-RU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/>
            </a:r>
            <a:br>
              <a:rPr lang="ru-RU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endParaRPr lang="ru-RU" sz="2800" dirty="0"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831863"/>
            <a:ext cx="7416824" cy="12928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Золотое сечение</a:t>
            </a:r>
            <a:r>
              <a:rPr lang="ru-RU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ru-RU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- деление непрерывной </a:t>
            </a:r>
            <a:r>
              <a:rPr lang="ru-RU" dirty="0">
                <a:solidFill>
                  <a:prstClr val="black"/>
                </a:solidFill>
                <a:latin typeface="Comic Sans MS" panose="030F0702030302020204" pitchFamily="66" charset="0"/>
              </a:rPr>
              <a:t>величины на две части в таком отношении, при котором меньшая часть так относится к большей, как большая ко всей величине.</a:t>
            </a:r>
            <a:endParaRPr lang="ru-RU" dirty="0">
              <a:latin typeface="Comic Sans MS" panose="030F0702030302020204" pitchFamily="66" charset="0"/>
            </a:endParaRPr>
          </a:p>
        </p:txBody>
      </p:sp>
      <p:pic>
        <p:nvPicPr>
          <p:cNvPr id="5" name="Picture 5" descr="в мат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2996" y="2116395"/>
            <a:ext cx="6400800" cy="1960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914400" y="3941272"/>
            <a:ext cx="7216772" cy="6135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4554839"/>
            <a:ext cx="741246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Wingdings" panose="05000000000000000000" pitchFamily="2" charset="2"/>
              <a:buNone/>
              <a:defRPr/>
            </a:pPr>
            <a:r>
              <a:rPr lang="ru-RU" sz="2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a : b = b : c      </a:t>
            </a:r>
            <a:r>
              <a:rPr lang="ru-RU" sz="2000" b="1" dirty="0">
                <a:latin typeface="Comic Sans MS" panose="030F0702030302020204" pitchFamily="66" charset="0"/>
              </a:rPr>
              <a:t>или     </a:t>
            </a:r>
            <a:r>
              <a:rPr lang="ru-RU" sz="2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с : b = b : 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6273225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929316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4"/>
          <p:cNvSpPr txBox="1">
            <a:spLocks noChangeArrowheads="1"/>
          </p:cNvSpPr>
          <p:nvPr/>
        </p:nvSpPr>
        <p:spPr bwMode="auto">
          <a:xfrm>
            <a:off x="0" y="392239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sz="2800" b="1" dirty="0">
                <a:latin typeface="Comic Sans MS" pitchFamily="66" charset="0"/>
              </a:rPr>
              <a:t>Эта пропорция равна: </a:t>
            </a:r>
          </a:p>
        </p:txBody>
      </p:sp>
      <p:pic>
        <p:nvPicPr>
          <p:cNvPr id="15363" name="Рисунок 5" descr="Золотое сечение: Рис.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447800"/>
            <a:ext cx="5943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5" descr="gold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581400"/>
            <a:ext cx="5699125" cy="233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Rectangle 8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83568" y="2667000"/>
            <a:ext cx="7776864" cy="914400"/>
          </a:xfrm>
        </p:spPr>
        <p:txBody>
          <a:bodyPr>
            <a:normAutofit/>
          </a:bodyPr>
          <a:lstStyle/>
          <a:p>
            <a:pPr algn="ctr">
              <a:buFont typeface="Wingdings" panose="05000000000000000000" pitchFamily="2" charset="2"/>
              <a:buNone/>
              <a:defRPr/>
            </a:pPr>
            <a:r>
              <a:rPr lang="ru-RU" sz="2800" b="1" dirty="0" smtClean="0">
                <a:effectLst/>
                <a:latin typeface="Comic Sans MS" pitchFamily="66" charset="0"/>
              </a:rPr>
              <a:t>Золотое сечение в процентах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6280691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1783269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827584" y="685800"/>
            <a:ext cx="427781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ru-RU" dirty="0">
                <a:latin typeface="Comic Sans MS" pitchFamily="66" charset="0"/>
              </a:rPr>
              <a:t>Число </a:t>
            </a:r>
            <a:r>
              <a:rPr lang="en-US" dirty="0">
                <a:latin typeface="Comic Sans MS" pitchFamily="66" charset="0"/>
              </a:rPr>
              <a:t>j </a:t>
            </a:r>
            <a:r>
              <a:rPr lang="ru-RU" dirty="0">
                <a:latin typeface="Comic Sans MS" pitchFamily="66" charset="0"/>
              </a:rPr>
              <a:t>является положительным корнем квадратного уравнения:</a:t>
            </a:r>
          </a:p>
        </p:txBody>
      </p:sp>
      <p:sp>
        <p:nvSpPr>
          <p:cNvPr id="21507" name="Прямоугольник 6"/>
          <p:cNvSpPr>
            <a:spLocks noChangeArrowheads="1"/>
          </p:cNvSpPr>
          <p:nvPr/>
        </p:nvSpPr>
        <p:spPr bwMode="auto">
          <a:xfrm>
            <a:off x="5562600" y="762000"/>
            <a:ext cx="22098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000" i="1"/>
              <a:t>x</a:t>
            </a:r>
            <a:r>
              <a:rPr lang="ru-RU" altLang="ru-RU" sz="3000" i="1" baseline="30000"/>
              <a:t>2</a:t>
            </a:r>
            <a:r>
              <a:rPr lang="ru-RU" altLang="ru-RU" sz="3000" i="1"/>
              <a:t> = x </a:t>
            </a:r>
            <a:r>
              <a:rPr lang="ru-RU" altLang="ru-RU" sz="3000"/>
              <a:t>+ 1   </a:t>
            </a:r>
            <a:endParaRPr lang="ru-RU" altLang="ru-RU" sz="2000"/>
          </a:p>
        </p:txBody>
      </p:sp>
      <p:sp>
        <p:nvSpPr>
          <p:cNvPr id="21508" name="Прямоугольник 7"/>
          <p:cNvSpPr>
            <a:spLocks noChangeArrowheads="1"/>
          </p:cNvSpPr>
          <p:nvPr/>
        </p:nvSpPr>
        <p:spPr bwMode="auto">
          <a:xfrm>
            <a:off x="827584" y="1524000"/>
            <a:ext cx="313481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>
                <a:latin typeface="Comic Sans MS" pitchFamily="66" charset="0"/>
              </a:rPr>
              <a:t>подставим корень </a:t>
            </a:r>
            <a:r>
              <a:rPr lang="en-US" altLang="ru-RU" sz="1800" dirty="0">
                <a:latin typeface="Comic Sans MS" pitchFamily="66" charset="0"/>
              </a:rPr>
              <a:t>j</a:t>
            </a:r>
            <a:r>
              <a:rPr lang="ru-RU" altLang="ru-RU" sz="1800" dirty="0">
                <a:latin typeface="Comic Sans MS" pitchFamily="66" charset="0"/>
              </a:rPr>
              <a:t> вместо </a:t>
            </a:r>
            <a:r>
              <a:rPr lang="ru-RU" altLang="ru-RU" sz="1800" i="1" dirty="0">
                <a:latin typeface="Comic Sans MS" pitchFamily="66" charset="0"/>
              </a:rPr>
              <a:t>x </a:t>
            </a:r>
            <a:r>
              <a:rPr lang="ru-RU" altLang="ru-RU" sz="1800" dirty="0">
                <a:latin typeface="Comic Sans MS" pitchFamily="66" charset="0"/>
              </a:rPr>
              <a:t>и разделим на </a:t>
            </a:r>
            <a:r>
              <a:rPr lang="en-US" altLang="ru-RU" sz="1800" dirty="0">
                <a:latin typeface="Comic Sans MS" pitchFamily="66" charset="0"/>
              </a:rPr>
              <a:t>j </a:t>
            </a:r>
            <a:r>
              <a:rPr lang="ru-RU" altLang="ru-RU" sz="1800" i="1" dirty="0"/>
              <a:t>:</a:t>
            </a:r>
            <a:r>
              <a:rPr lang="ru-RU" altLang="ru-RU" sz="1800" dirty="0"/>
              <a:t> </a:t>
            </a:r>
          </a:p>
        </p:txBody>
      </p:sp>
      <p:graphicFrame>
        <p:nvGraphicFramePr>
          <p:cNvPr id="21509" name="Object 6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0" name="Формула" r:id="rId3" imgW="114151" imgH="215619" progId="Equation.3">
                  <p:embed/>
                </p:oleObj>
              </mc:Choice>
              <mc:Fallback>
                <p:oleObj name="Формула" r:id="rId3" imgW="114151" imgH="215619" progId="Equation.3">
                  <p:embed/>
                  <p:pic>
                    <p:nvPicPr>
                      <p:cNvPr id="21509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0" name="Object 8"/>
          <p:cNvGraphicFramePr>
            <a:graphicFrameLocks noChangeAspect="1"/>
          </p:cNvGraphicFramePr>
          <p:nvPr/>
        </p:nvGraphicFramePr>
        <p:xfrm>
          <a:off x="5486400" y="1371600"/>
          <a:ext cx="21336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1" name="Формула" r:id="rId5" imgW="596900" imgH="419100" progId="Equation.3">
                  <p:embed/>
                </p:oleObj>
              </mc:Choice>
              <mc:Fallback>
                <p:oleObj name="Формула" r:id="rId5" imgW="596900" imgH="419100" progId="Equation.3">
                  <p:embed/>
                  <p:pic>
                    <p:nvPicPr>
                      <p:cNvPr id="2151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1371600"/>
                        <a:ext cx="2133600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11" name="Прямоугольник 15"/>
          <p:cNvSpPr>
            <a:spLocks noChangeArrowheads="1"/>
          </p:cNvSpPr>
          <p:nvPr/>
        </p:nvSpPr>
        <p:spPr bwMode="auto">
          <a:xfrm>
            <a:off x="827584" y="2514600"/>
            <a:ext cx="458261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>
                <a:latin typeface="Comic Sans MS" pitchFamily="66" charset="0"/>
              </a:rPr>
              <a:t>Если продолжить такую подстановку бесконечное число раз, то получим </a:t>
            </a:r>
            <a:r>
              <a:rPr lang="ru-RU" altLang="ru-RU" sz="1800" b="1" dirty="0">
                <a:solidFill>
                  <a:srgbClr val="C00000"/>
                </a:solidFill>
                <a:latin typeface="Comic Sans MS" pitchFamily="66" charset="0"/>
              </a:rPr>
              <a:t>цепную дробь:</a:t>
            </a:r>
          </a:p>
        </p:txBody>
      </p:sp>
      <p:graphicFrame>
        <p:nvGraphicFramePr>
          <p:cNvPr id="21512" name="Object 9"/>
          <p:cNvGraphicFramePr>
            <a:graphicFrameLocks noChangeAspect="1"/>
          </p:cNvGraphicFramePr>
          <p:nvPr/>
        </p:nvGraphicFramePr>
        <p:xfrm>
          <a:off x="5562600" y="2590800"/>
          <a:ext cx="2286000" cy="1482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2" name="Формула" r:id="rId7" imgW="1193800" imgH="774700" progId="Equation.3">
                  <p:embed/>
                </p:oleObj>
              </mc:Choice>
              <mc:Fallback>
                <p:oleObj name="Формула" r:id="rId7" imgW="1193800" imgH="774700" progId="Equation.3">
                  <p:embed/>
                  <p:pic>
                    <p:nvPicPr>
                      <p:cNvPr id="21512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2590800"/>
                        <a:ext cx="2286000" cy="1482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13" name="Прямоугольник 17"/>
          <p:cNvSpPr>
            <a:spLocks noChangeArrowheads="1"/>
          </p:cNvSpPr>
          <p:nvPr/>
        </p:nvSpPr>
        <p:spPr bwMode="auto">
          <a:xfrm>
            <a:off x="827584" y="3581400"/>
            <a:ext cx="4582616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>
                <a:latin typeface="Comic Sans MS" pitchFamily="66" charset="0"/>
              </a:rPr>
              <a:t>Аналогично, если взять корень квадратный из правой и левой частей тождества (1) то получим </a:t>
            </a:r>
            <a:r>
              <a:rPr lang="ru-RU" altLang="ru-RU" sz="1800" b="1" dirty="0">
                <a:solidFill>
                  <a:srgbClr val="C00000"/>
                </a:solidFill>
                <a:latin typeface="Comic Sans MS" pitchFamily="66" charset="0"/>
              </a:rPr>
              <a:t>представление золотой пропорции в «радикалах</a:t>
            </a:r>
            <a:r>
              <a:rPr lang="ru-RU" altLang="ru-RU" sz="1800" b="1" dirty="0" smtClean="0">
                <a:solidFill>
                  <a:srgbClr val="C00000"/>
                </a:solidFill>
                <a:latin typeface="Comic Sans MS" pitchFamily="66" charset="0"/>
              </a:rPr>
              <a:t>»</a:t>
            </a:r>
            <a:endParaRPr lang="ru-RU" altLang="ru-RU" sz="1800" dirty="0">
              <a:latin typeface="Comic Sans MS" pitchFamily="66" charset="0"/>
            </a:endParaRPr>
          </a:p>
        </p:txBody>
      </p:sp>
      <p:sp>
        <p:nvSpPr>
          <p:cNvPr id="21514" name="Прямоугольник 18"/>
          <p:cNvSpPr>
            <a:spLocks noChangeArrowheads="1"/>
          </p:cNvSpPr>
          <p:nvPr/>
        </p:nvSpPr>
        <p:spPr bwMode="auto">
          <a:xfrm>
            <a:off x="7924800" y="1676400"/>
            <a:ext cx="4873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/>
              <a:t>(2)</a:t>
            </a:r>
          </a:p>
        </p:txBody>
      </p:sp>
      <p:sp>
        <p:nvSpPr>
          <p:cNvPr id="21515" name="Прямоугольник 19"/>
          <p:cNvSpPr>
            <a:spLocks noChangeArrowheads="1"/>
          </p:cNvSpPr>
          <p:nvPr/>
        </p:nvSpPr>
        <p:spPr bwMode="auto">
          <a:xfrm>
            <a:off x="7924800" y="2743200"/>
            <a:ext cx="4873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/>
              <a:t>(3)</a:t>
            </a:r>
          </a:p>
        </p:txBody>
      </p:sp>
      <p:sp>
        <p:nvSpPr>
          <p:cNvPr id="21516" name="Прямоугольник 20"/>
          <p:cNvSpPr>
            <a:spLocks noChangeArrowheads="1"/>
          </p:cNvSpPr>
          <p:nvPr/>
        </p:nvSpPr>
        <p:spPr bwMode="auto">
          <a:xfrm>
            <a:off x="7924800" y="838200"/>
            <a:ext cx="4873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/>
              <a:t>(1)</a:t>
            </a:r>
          </a:p>
        </p:txBody>
      </p:sp>
      <p:graphicFrame>
        <p:nvGraphicFramePr>
          <p:cNvPr id="21517" name="Object 11"/>
          <p:cNvGraphicFramePr>
            <a:graphicFrameLocks noChangeAspect="1"/>
          </p:cNvGraphicFramePr>
          <p:nvPr/>
        </p:nvGraphicFramePr>
        <p:xfrm>
          <a:off x="5486400" y="4343400"/>
          <a:ext cx="27432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3" name="Формула" r:id="rId9" imgW="1587500" imgH="368300" progId="Equation.3">
                  <p:embed/>
                </p:oleObj>
              </mc:Choice>
              <mc:Fallback>
                <p:oleObj name="Формула" r:id="rId9" imgW="1587500" imgH="368300" progId="Equation.3">
                  <p:embed/>
                  <p:pic>
                    <p:nvPicPr>
                      <p:cNvPr id="21517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4343400"/>
                        <a:ext cx="274320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18" name="Прямоугольник 24"/>
          <p:cNvSpPr>
            <a:spLocks noChangeArrowheads="1"/>
          </p:cNvSpPr>
          <p:nvPr/>
        </p:nvSpPr>
        <p:spPr bwMode="auto">
          <a:xfrm>
            <a:off x="8229600" y="4419600"/>
            <a:ext cx="4873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/>
              <a:t>(4)</a:t>
            </a:r>
          </a:p>
        </p:txBody>
      </p:sp>
      <p:sp>
        <p:nvSpPr>
          <p:cNvPr id="21519" name="Прямоугольник 25"/>
          <p:cNvSpPr>
            <a:spLocks noChangeArrowheads="1"/>
          </p:cNvSpPr>
          <p:nvPr/>
        </p:nvSpPr>
        <p:spPr bwMode="auto">
          <a:xfrm>
            <a:off x="827584" y="5334000"/>
            <a:ext cx="734089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 dirty="0">
                <a:solidFill>
                  <a:srgbClr val="C00000"/>
                </a:solidFill>
                <a:latin typeface="Comic Sans MS" pitchFamily="66" charset="0"/>
              </a:rPr>
              <a:t>Эти формулы (3) и (4) доставляют «эстетическое наслаждение» и вызывают неосознанное чувство ритма и гармонии…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1219200" y="152400"/>
            <a:ext cx="7546975" cy="4778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5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«Золотое сечение» - гармония математики</a:t>
            </a:r>
            <a:endParaRPr lang="ru-RU" sz="25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625733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3846443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8_math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1A21926C-F056-483B-B3E8-AE1F1A8F882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оформления для презентаций по математике</Template>
  <TotalTime>907</TotalTime>
  <Words>1671</Words>
  <Application>Microsoft Office PowerPoint</Application>
  <PresentationFormat>Экран (4:3)</PresentationFormat>
  <Paragraphs>254</Paragraphs>
  <Slides>41</Slides>
  <Notes>5</Notes>
  <HiddenSlides>0</HiddenSlides>
  <MMClips>1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51" baseType="lpstr">
      <vt:lpstr>Arial</vt:lpstr>
      <vt:lpstr>Calibri</vt:lpstr>
      <vt:lpstr>Cambria Math</vt:lpstr>
      <vt:lpstr>Comic Sans MS</vt:lpstr>
      <vt:lpstr>Tahoma</vt:lpstr>
      <vt:lpstr>Times New Roman</vt:lpstr>
      <vt:lpstr>Wingdings</vt:lpstr>
      <vt:lpstr>Wingdings 2</vt:lpstr>
      <vt:lpstr>8_math</vt:lpstr>
      <vt:lpstr>Формула</vt:lpstr>
      <vt:lpstr>ИССЛЕДОВАТЕЛЬСКИЙ ПРОЕКТ «ЗОЛОТОЕ СЕЧЕНИЕ»</vt:lpstr>
      <vt:lpstr>СОДЕЖАНИЕ</vt:lpstr>
      <vt:lpstr>ВВЕДЕНИЕ</vt:lpstr>
      <vt:lpstr>Актуальность</vt:lpstr>
      <vt:lpstr> ЦЕЛЬ ПРОЕКТА </vt:lpstr>
      <vt:lpstr>ИСТОРИЯ «ЗОЛОТОГО СЕЧЕНИЯ»</vt:lpstr>
      <vt:lpstr>Понятие «Золотое сечение» </vt:lpstr>
      <vt:lpstr>Презентация PowerPoint</vt:lpstr>
      <vt:lpstr>Презентация PowerPoint</vt:lpstr>
      <vt:lpstr>Презентация PowerPoint</vt:lpstr>
      <vt:lpstr>Ряд Фибоначчи</vt:lpstr>
      <vt:lpstr>«Золотая Пропорция» - главный эстетический принцип эпохи Средневековья</vt:lpstr>
      <vt:lpstr>Вклад Кеплера  в теорию Золотого Сечения</vt:lpstr>
      <vt:lpstr>Презентация PowerPoint</vt:lpstr>
      <vt:lpstr>Золотое сечение лист розы</vt:lpstr>
      <vt:lpstr>Презентация PowerPoint</vt:lpstr>
      <vt:lpstr>Презентация PowerPoint</vt:lpstr>
      <vt:lpstr>Презентация PowerPoint</vt:lpstr>
      <vt:lpstr>Презентация PowerPoint</vt:lpstr>
      <vt:lpstr>Пентаграмма</vt:lpstr>
      <vt:lpstr>Презентация PowerPoint</vt:lpstr>
      <vt:lpstr>Золотое сечение в природе</vt:lpstr>
      <vt:lpstr>Презентация PowerPoint</vt:lpstr>
      <vt:lpstr>Презентация PowerPoint</vt:lpstr>
      <vt:lpstr>Рога и бивни животных развиваются в форме спирали.  Бивни слонов и вымерших мамонтов, когти львов и клювы попугаев являют собой логарифмические формы и напоминают форму оси, склонной обратиться в спираль.</vt:lpstr>
      <vt:lpstr>Математические закономерности  русских мер</vt:lpstr>
      <vt:lpstr>Золотое сечение в живописи и фотографии</vt:lpstr>
      <vt:lpstr>Золотое сечение в скульптуре</vt:lpstr>
      <vt:lpstr>Золотое сечение в картине  Леонардо да Винчи "Джоконда"</vt:lpstr>
      <vt:lpstr>Презентация PowerPoint</vt:lpstr>
      <vt:lpstr>Золотое сечение  в архитектуре</vt:lpstr>
      <vt:lpstr>Золотые пропорции Парфенона</vt:lpstr>
      <vt:lpstr>Презентация PowerPoint</vt:lpstr>
      <vt:lpstr>Золотое сечение  в архитектуре России </vt:lpstr>
      <vt:lpstr>Презентация PowerPoint</vt:lpstr>
      <vt:lpstr>Исаакиевский собор</vt:lpstr>
      <vt:lpstr>«В чём же причина гармонии довольно громоздкого здания?» </vt:lpstr>
      <vt:lpstr>Эксперимент «Узел»</vt:lpstr>
      <vt:lpstr>ВЫВОД</vt:lpstr>
      <vt:lpstr>ЛИТЕРАТУРА: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>Шаблон оформления</dc:subject>
  <dc:creator>Kfhbcf Kfhbcf</dc:creator>
  <cp:keywords/>
  <dc:description>Шаблон оформления
Корпорация Майкрософт</dc:description>
  <cp:lastModifiedBy>Администратор</cp:lastModifiedBy>
  <cp:revision>71</cp:revision>
  <dcterms:created xsi:type="dcterms:W3CDTF">2020-02-20T07:42:24Z</dcterms:created>
  <dcterms:modified xsi:type="dcterms:W3CDTF">2025-01-20T18:00:25Z</dcterms:modified>
  <cp:category>Шаблон оформления</cp:category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TC019087039991</vt:lpwstr>
  </property>
</Properties>
</file>