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57" r:id="rId3"/>
    <p:sldId id="279" r:id="rId4"/>
    <p:sldId id="285" r:id="rId5"/>
    <p:sldId id="281" r:id="rId6"/>
    <p:sldId id="259" r:id="rId7"/>
    <p:sldId id="266" r:id="rId8"/>
    <p:sldId id="268" r:id="rId9"/>
    <p:sldId id="269" r:id="rId10"/>
    <p:sldId id="274" r:id="rId11"/>
    <p:sldId id="277" r:id="rId12"/>
    <p:sldId id="276" r:id="rId13"/>
    <p:sldId id="283" r:id="rId14"/>
    <p:sldId id="282" r:id="rId15"/>
    <p:sldId id="258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78" d="100"/>
          <a:sy n="78" d="100"/>
        </p:scale>
        <p:origin x="64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C1CF15B-D152-4CBA-B15B-C6E59F4543F9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7409360"/>
      </p:ext>
    </p:extLst>
  </p:cSld>
  <p:clrMapOvr>
    <a:masterClrMapping/>
  </p:clrMapOvr>
  <p:transition spd="slow"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CFECA39-42C6-47CA-948F-23E85B3C8A0A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7436503"/>
      </p:ext>
    </p:extLst>
  </p:cSld>
  <p:clrMapOvr>
    <a:masterClrMapping/>
  </p:clrMapOvr>
  <p:transition spd="slow"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5340563-86DD-4AC5-8712-F3973FA7D08C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8570326"/>
      </p:ext>
    </p:extLst>
  </p:cSld>
  <p:clrMapOvr>
    <a:masterClrMapping/>
  </p:clrMapOvr>
  <p:transition spd="slow">
    <p:randomBar dir="vert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C1CF15B-D152-4CBA-B15B-C6E59F4543F9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3202689"/>
      </p:ext>
    </p:extLst>
  </p:cSld>
  <p:clrMapOvr>
    <a:masterClrMapping/>
  </p:clrMapOvr>
  <p:transition spd="slow">
    <p:randomBar dir="vert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A2FFE62-E8F2-4EBA-B8D3-B1CC07814EF3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5656384"/>
      </p:ext>
    </p:extLst>
  </p:cSld>
  <p:clrMapOvr>
    <a:masterClrMapping/>
  </p:clrMapOvr>
  <p:transition spd="slow">
    <p:randomBar dir="vert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16FE284-2745-4072-BDCF-1970E4648991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8109323"/>
      </p:ext>
    </p:extLst>
  </p:cSld>
  <p:clrMapOvr>
    <a:masterClrMapping/>
  </p:clrMapOvr>
  <p:transition spd="slow">
    <p:randomBar dir="vert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51CC5AC-9A5E-4C8E-AF2B-A5FAB0F4C77F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6237137"/>
      </p:ext>
    </p:extLst>
  </p:cSld>
  <p:clrMapOvr>
    <a:masterClrMapping/>
  </p:clrMapOvr>
  <p:transition spd="slow">
    <p:randomBar dir="vert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1BDF5BD-1625-431E-8A7F-2E48B286254B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8965086"/>
      </p:ext>
    </p:extLst>
  </p:cSld>
  <p:clrMapOvr>
    <a:masterClrMapping/>
  </p:clrMapOvr>
  <p:transition spd="slow">
    <p:randomBar dir="vert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E640900-3581-49F4-BB3E-0CB50CAE1D7C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9497221"/>
      </p:ext>
    </p:extLst>
  </p:cSld>
  <p:clrMapOvr>
    <a:masterClrMapping/>
  </p:clrMapOvr>
  <p:transition spd="slow">
    <p:randomBar dir="vert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F96A7EE-3324-4915-8B16-71FF0D324FDC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749036"/>
      </p:ext>
    </p:extLst>
  </p:cSld>
  <p:clrMapOvr>
    <a:masterClrMapping/>
  </p:clrMapOvr>
  <p:transition spd="slow">
    <p:randomBar dir="vert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D22D43D-96B3-460B-8C76-780FBCA425BE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8456332"/>
      </p:ext>
    </p:extLst>
  </p:cSld>
  <p:clrMapOvr>
    <a:masterClrMapping/>
  </p:clrMapOvr>
  <p:transition spd="slow"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A2FFE62-E8F2-4EBA-B8D3-B1CC07814EF3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6814767"/>
      </p:ext>
    </p:extLst>
  </p:cSld>
  <p:clrMapOvr>
    <a:masterClrMapping/>
  </p:clrMapOvr>
  <p:transition spd="slow">
    <p:randomBar dir="vert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5D03CE-1853-4F0D-B566-97058D656A1D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229438"/>
      </p:ext>
    </p:extLst>
  </p:cSld>
  <p:clrMapOvr>
    <a:masterClrMapping/>
  </p:clrMapOvr>
  <p:transition spd="slow">
    <p:randomBar dir="vert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CFECA39-42C6-47CA-948F-23E85B3C8A0A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858109"/>
      </p:ext>
    </p:extLst>
  </p:cSld>
  <p:clrMapOvr>
    <a:masterClrMapping/>
  </p:clrMapOvr>
  <p:transition spd="slow">
    <p:randomBar dir="vert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5340563-86DD-4AC5-8712-F3973FA7D08C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3159628"/>
      </p:ext>
    </p:extLst>
  </p:cSld>
  <p:clrMapOvr>
    <a:masterClrMapping/>
  </p:clrMapOvr>
  <p:transition spd="slow"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16FE284-2745-4072-BDCF-1970E4648991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4401902"/>
      </p:ext>
    </p:extLst>
  </p:cSld>
  <p:clrMapOvr>
    <a:masterClrMapping/>
  </p:clrMapOvr>
  <p:transition spd="slow"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51CC5AC-9A5E-4C8E-AF2B-A5FAB0F4C77F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0710744"/>
      </p:ext>
    </p:extLst>
  </p:cSld>
  <p:clrMapOvr>
    <a:masterClrMapping/>
  </p:clrMapOvr>
  <p:transition spd="slow"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1BDF5BD-1625-431E-8A7F-2E48B286254B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3597823"/>
      </p:ext>
    </p:extLst>
  </p:cSld>
  <p:clrMapOvr>
    <a:masterClrMapping/>
  </p:clrMapOvr>
  <p:transition spd="slow"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E640900-3581-49F4-BB3E-0CB50CAE1D7C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2318828"/>
      </p:ext>
    </p:extLst>
  </p:cSld>
  <p:clrMapOvr>
    <a:masterClrMapping/>
  </p:clrMapOvr>
  <p:transition spd="slow"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F96A7EE-3324-4915-8B16-71FF0D324FDC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0870020"/>
      </p:ext>
    </p:extLst>
  </p:cSld>
  <p:clrMapOvr>
    <a:masterClrMapping/>
  </p:clrMapOvr>
  <p:transition spd="slow"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D22D43D-96B3-460B-8C76-780FBCA425BE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0359283"/>
      </p:ext>
    </p:extLst>
  </p:cSld>
  <p:clrMapOvr>
    <a:masterClrMapping/>
  </p:clrMapOvr>
  <p:transition spd="slow"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5D03CE-1853-4F0D-B566-97058D656A1D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0748346"/>
      </p:ext>
    </p:extLst>
  </p:cSld>
  <p:clrMapOvr>
    <a:masterClrMapping/>
  </p:clrMapOvr>
  <p:transition spd="slow"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1331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8561DAB-07B5-45F2-9393-2BB3C2F95B53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0085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randomBar dir="vert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1331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8561DAB-07B5-45F2-9393-2BB3C2F95B53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57641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slow">
    <p:randomBar dir="vert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Рисунок 6" descr="C:\Users\User\Pictures\деньги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76331" y="3901689"/>
            <a:ext cx="4248150" cy="215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0" name="Rectangle 6"/>
          <p:cNvSpPr>
            <a:spLocks noChangeArrowheads="1"/>
          </p:cNvSpPr>
          <p:nvPr/>
        </p:nvSpPr>
        <p:spPr bwMode="auto">
          <a:xfrm>
            <a:off x="2135189" y="908051"/>
            <a:ext cx="74898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altLang="ru-RU" sz="2800" b="1">
              <a:solidFill>
                <a:srgbClr val="DA0000"/>
              </a:solidFill>
              <a:latin typeface="Arial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356347" y="256997"/>
            <a:ext cx="7488832" cy="1200328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7200" b="1" i="1" dirty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Times New Roman" pitchFamily="18" charset="0"/>
              </a:rPr>
              <a:t>Мастер-класс</a:t>
            </a:r>
            <a:r>
              <a:rPr lang="ru-RU" sz="5400" b="1" dirty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Times New Roman" pitchFamily="18" charset="0"/>
              </a:rPr>
              <a:t> </a:t>
            </a:r>
            <a:endParaRPr lang="ru-RU" sz="5400" b="1" dirty="0">
              <a:ln w="11430">
                <a:solidFill>
                  <a:srgbClr val="FF0000"/>
                </a:solidFill>
              </a:ln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  <a:reflection blurRad="6350" stA="60000" endA="900" endPos="58000" dir="5400000" sy="-100000" algn="bl" rotWithShape="0"/>
              </a:effectLst>
              <a:latin typeface="Arial" charset="0"/>
            </a:endParaRPr>
          </a:p>
        </p:txBody>
      </p:sp>
      <p:sp>
        <p:nvSpPr>
          <p:cNvPr id="27652" name="Text Box 5"/>
          <p:cNvSpPr txBox="1">
            <a:spLocks noChangeArrowheads="1"/>
          </p:cNvSpPr>
          <p:nvPr/>
        </p:nvSpPr>
        <p:spPr bwMode="auto">
          <a:xfrm>
            <a:off x="1219994" y="1628776"/>
            <a:ext cx="9980617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0D0DFF"/>
                </a:solidFill>
                <a:latin typeface="Times New Roman" pitchFamily="18" charset="0"/>
              </a:rPr>
              <a:t>«</a:t>
            </a:r>
            <a:r>
              <a:rPr lang="ru-RU" sz="3600" b="1" dirty="0">
                <a:solidFill>
                  <a:schemeClr val="accent2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Развитие финансовой грамотности учащихся </a:t>
            </a:r>
            <a:endParaRPr lang="ru-RU" sz="3600" b="1" dirty="0" smtClean="0">
              <a:solidFill>
                <a:schemeClr val="accent2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solidFill>
                  <a:schemeClr val="accent2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на </a:t>
            </a:r>
            <a:r>
              <a:rPr lang="ru-RU" sz="3600" b="1" dirty="0">
                <a:solidFill>
                  <a:schemeClr val="accent2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уроках </a:t>
            </a:r>
            <a:r>
              <a:rPr lang="ru-RU" sz="3600" b="1" dirty="0" smtClean="0">
                <a:solidFill>
                  <a:schemeClr val="accent2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математики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solidFill>
                  <a:schemeClr val="accent2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b="1" dirty="0">
                <a:solidFill>
                  <a:schemeClr val="accent2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через практико-ориентированные задания</a:t>
            </a:r>
            <a:r>
              <a:rPr lang="ru-RU" sz="3200" b="1" dirty="0" smtClean="0">
                <a:solidFill>
                  <a:srgbClr val="0D0DFF"/>
                </a:solidFill>
                <a:latin typeface="Times New Roman" pitchFamily="18" charset="0"/>
              </a:rPr>
              <a:t>»</a:t>
            </a:r>
            <a:endParaRPr lang="ru-RU" sz="3200" b="1" dirty="0">
              <a:solidFill>
                <a:srgbClr val="0D0DFF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822976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1103" y="827902"/>
            <a:ext cx="9829828" cy="6672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66318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047" y="1149177"/>
            <a:ext cx="11432983" cy="4720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61669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980" y="543697"/>
            <a:ext cx="10888192" cy="4596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51389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110" y="308919"/>
            <a:ext cx="11162314" cy="5375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91470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31341" y="816703"/>
            <a:ext cx="11195222" cy="43704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5400" b="1" dirty="0">
                <a:ln w="1905"/>
                <a:gradFill>
                  <a:gsLst>
                    <a:gs pos="0">
                      <a:srgbClr val="2D2D8A">
                        <a:shade val="20000"/>
                        <a:satMod val="200000"/>
                      </a:srgbClr>
                    </a:gs>
                    <a:gs pos="78000">
                      <a:srgbClr val="2D2D8A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2D2D8A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anose="03010101010201010101" pitchFamily="66" charset="0"/>
              </a:rPr>
              <a:t>«</a:t>
            </a:r>
            <a:r>
              <a:rPr lang="ru-RU" sz="6000" b="1" dirty="0">
                <a:ln w="1905"/>
                <a:gradFill>
                  <a:gsLst>
                    <a:gs pos="0">
                      <a:srgbClr val="2D2D8A">
                        <a:shade val="20000"/>
                        <a:satMod val="200000"/>
                      </a:srgbClr>
                    </a:gs>
                    <a:gs pos="78000">
                      <a:srgbClr val="2D2D8A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2D2D8A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anose="03010101010201010101" pitchFamily="66" charset="0"/>
              </a:rPr>
              <a:t>Нажить много денег – храбрость;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6000" b="1" dirty="0">
                <a:ln w="1905"/>
                <a:gradFill>
                  <a:gsLst>
                    <a:gs pos="0">
                      <a:srgbClr val="2D2D8A">
                        <a:shade val="20000"/>
                        <a:satMod val="200000"/>
                      </a:srgbClr>
                    </a:gs>
                    <a:gs pos="78000">
                      <a:srgbClr val="2D2D8A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2D2D8A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anose="03010101010201010101" pitchFamily="66" charset="0"/>
              </a:rPr>
              <a:t>сохранить их – мудрость,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6000" b="1" dirty="0">
                <a:ln w="1905"/>
                <a:gradFill>
                  <a:gsLst>
                    <a:gs pos="0">
                      <a:srgbClr val="2D2D8A">
                        <a:shade val="20000"/>
                        <a:satMod val="200000"/>
                      </a:srgbClr>
                    </a:gs>
                    <a:gs pos="78000">
                      <a:srgbClr val="2D2D8A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2D2D8A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anose="03010101010201010101" pitchFamily="66" charset="0"/>
              </a:rPr>
              <a:t>а умело расходовать – искусство»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5400" b="1" dirty="0">
                <a:ln w="1905"/>
                <a:gradFill>
                  <a:gsLst>
                    <a:gs pos="0">
                      <a:srgbClr val="2D2D8A">
                        <a:shade val="20000"/>
                        <a:satMod val="200000"/>
                      </a:srgbClr>
                    </a:gs>
                    <a:gs pos="78000">
                      <a:srgbClr val="2D2D8A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2D2D8A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anose="03010101010201010101" pitchFamily="66" charset="0"/>
              </a:rPr>
              <a:t>          </a:t>
            </a:r>
            <a:endParaRPr lang="ru-RU" sz="5400" b="1" dirty="0" smtClean="0">
              <a:ln w="1905"/>
              <a:gradFill>
                <a:gsLst>
                  <a:gs pos="0">
                    <a:srgbClr val="2D2D8A">
                      <a:shade val="20000"/>
                      <a:satMod val="200000"/>
                    </a:srgbClr>
                  </a:gs>
                  <a:gs pos="78000">
                    <a:srgbClr val="2D2D8A">
                      <a:tint val="90000"/>
                      <a:shade val="89000"/>
                      <a:satMod val="220000"/>
                    </a:srgbClr>
                  </a:gs>
                  <a:gs pos="100000">
                    <a:srgbClr val="2D2D8A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anose="03010101010201010101" pitchFamily="66" charset="0"/>
            </a:endParaRPr>
          </a:p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400" b="1" dirty="0" smtClean="0">
                <a:ln w="1905"/>
                <a:gradFill>
                  <a:gsLst>
                    <a:gs pos="0">
                      <a:srgbClr val="2D2D8A">
                        <a:shade val="20000"/>
                        <a:satMod val="200000"/>
                      </a:srgbClr>
                    </a:gs>
                    <a:gs pos="78000">
                      <a:srgbClr val="2D2D8A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2D2D8A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anose="03010101010201010101" pitchFamily="66" charset="0"/>
              </a:rPr>
              <a:t>Бертольд </a:t>
            </a:r>
            <a:r>
              <a:rPr lang="ru-RU" sz="4400" b="1" dirty="0">
                <a:ln w="1905"/>
                <a:gradFill>
                  <a:gsLst>
                    <a:gs pos="0">
                      <a:srgbClr val="2D2D8A">
                        <a:shade val="20000"/>
                        <a:satMod val="200000"/>
                      </a:srgbClr>
                    </a:gs>
                    <a:gs pos="78000">
                      <a:srgbClr val="2D2D8A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2D2D8A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anose="03010101010201010101" pitchFamily="66" charset="0"/>
              </a:rPr>
              <a:t>Авербах</a:t>
            </a:r>
            <a:endParaRPr lang="ru-RU" sz="4400" b="1" dirty="0">
              <a:ln w="1905"/>
              <a:gradFill>
                <a:gsLst>
                  <a:gs pos="0">
                    <a:srgbClr val="2D2D8A">
                      <a:shade val="20000"/>
                      <a:satMod val="200000"/>
                    </a:srgbClr>
                  </a:gs>
                  <a:gs pos="78000">
                    <a:srgbClr val="2D2D8A">
                      <a:tint val="90000"/>
                      <a:shade val="89000"/>
                      <a:satMod val="220000"/>
                    </a:srgbClr>
                  </a:gs>
                  <a:gs pos="100000">
                    <a:srgbClr val="2D2D8A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065265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6497" y="494270"/>
            <a:ext cx="11775989" cy="4305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48740">
              <a:lnSpc>
                <a:spcPct val="107000"/>
              </a:lnSpc>
              <a:spcAft>
                <a:spcPts val="800"/>
              </a:spcAft>
            </a:pPr>
            <a:r>
              <a:rPr lang="ru-RU" sz="3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«Главная причина того, что люди испытывают финансовые проблемы, заключается в том, что, потратив годы в школе, они ничего не узнали о том, что такое деньги. В результате люди учатся работать на деньги... но никогда не учатся тому, как заставить деньги работать на себя».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/>
            <a:r>
              <a:rPr lang="ru-RU" sz="36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Роберт </a:t>
            </a:r>
            <a:r>
              <a:rPr lang="ru-RU" sz="3600" b="1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Кийосаки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90551013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472" y="142852"/>
            <a:ext cx="8001056" cy="2143140"/>
          </a:xfrm>
        </p:spPr>
        <p:txBody>
          <a:bodyPr>
            <a:no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Перед нами определения финансовой и функциональной грамотностей из Стратегии повышения финансовой грамотности в Российской Федерации на 2017 - 2023 и международного исследования РISA, из которых и вытекает понятие финансово грамотного человека.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024034" y="2500307"/>
            <a:ext cx="3995766" cy="3625857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Функциональная грамотность-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это способность человека вступать в отношения с внешней средой и максимально быстро адаптироваться и функционировать в ней.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238876" y="2428869"/>
            <a:ext cx="3971924" cy="3697295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Финансовая грамотность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-это способность человека принимать разумные, целесообразные решения, связанные с финансами, в различных ситуациях собственной жизнедеятельности.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660025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868346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Финансово грамотный человек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ок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1730" y="974816"/>
            <a:ext cx="9419968" cy="5740308"/>
          </a:xfrm>
        </p:spPr>
      </p:pic>
    </p:spTree>
    <p:extLst>
      <p:ext uri="{BB962C8B-B14F-4D97-AF65-F5344CB8AC3E}">
        <p14:creationId xmlns:p14="http://schemas.microsoft.com/office/powerpoint/2010/main" val="40327878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3004" y="961381"/>
            <a:ext cx="8285254" cy="544459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385718" y="0"/>
            <a:ext cx="237020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5-6 </a:t>
            </a:r>
            <a:r>
              <a:rPr lang="ru-RU" sz="4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класс </a:t>
            </a:r>
            <a:endParaRPr lang="ru-RU" sz="4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881765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5611" y="471790"/>
            <a:ext cx="11166389" cy="6386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02076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505800" y="96185"/>
            <a:ext cx="222157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 класс </a:t>
            </a:r>
            <a:endParaRPr lang="ru-RU" sz="4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3720" y="1371601"/>
            <a:ext cx="8459934" cy="488550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13255" y="3460412"/>
            <a:ext cx="219322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ru-RU" sz="4000" b="1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ункции</a:t>
            </a:r>
            <a:endParaRPr lang="ru-RU" sz="4000" b="1" dirty="0"/>
          </a:p>
        </p:txBody>
      </p:sp>
      <p:sp>
        <p:nvSpPr>
          <p:cNvPr id="6" name="Стрелка вправо 5"/>
          <p:cNvSpPr/>
          <p:nvPr/>
        </p:nvSpPr>
        <p:spPr>
          <a:xfrm>
            <a:off x="2806484" y="3696789"/>
            <a:ext cx="700703" cy="23513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970136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88919" y="239878"/>
            <a:ext cx="247336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8-9 классы </a:t>
            </a:r>
            <a:endParaRPr kumimoji="0" lang="ru-RU" sz="36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1700065"/>
            <a:ext cx="6096000" cy="352789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540385" algn="just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</a:tabLst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817" y="886209"/>
            <a:ext cx="12022183" cy="5957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0006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800017" y="2137718"/>
            <a:ext cx="5165125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lvl="1" indent="-457200">
              <a:buFont typeface="Wingdings" panose="05000000000000000000" pitchFamily="2" charset="2"/>
              <a:buChar char="ü"/>
            </a:pP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кредиты,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депозиты,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инвестиция, </a:t>
            </a:r>
            <a:endParaRPr lang="ru-RU" sz="28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расчетно-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кассовые операции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налоги, </a:t>
            </a:r>
            <a:endParaRPr lang="ru-RU" sz="28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личный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финансовый план, </a:t>
            </a:r>
            <a:endParaRPr lang="ru-RU" sz="28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пенсия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64302">
            <a:off x="714335" y="1445740"/>
            <a:ext cx="5520174" cy="379297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262183" y="385033"/>
            <a:ext cx="851380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Примеры сборников задач по финансовой грамотности для использования на уроках математики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01251933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Оформление по умолчанию">
  <a:themeElements>
    <a:clrScheme name="1_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Оформление по умолчанию">
  <a:themeElements>
    <a:clrScheme name="1_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</TotalTime>
  <Words>205</Words>
  <Application>Microsoft Office PowerPoint</Application>
  <PresentationFormat>Широкоэкранный</PresentationFormat>
  <Paragraphs>27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14</vt:i4>
      </vt:variant>
    </vt:vector>
  </HeadingPairs>
  <TitlesOfParts>
    <vt:vector size="21" baseType="lpstr">
      <vt:lpstr>Arial</vt:lpstr>
      <vt:lpstr>Calibri</vt:lpstr>
      <vt:lpstr>Monotype Corsiva</vt:lpstr>
      <vt:lpstr>Times New Roman</vt:lpstr>
      <vt:lpstr>Wingdings</vt:lpstr>
      <vt:lpstr>1_Оформление по умолчанию</vt:lpstr>
      <vt:lpstr>2_Оформление по умолчанию</vt:lpstr>
      <vt:lpstr>Презентация PowerPoint</vt:lpstr>
      <vt:lpstr>Презентация PowerPoint</vt:lpstr>
      <vt:lpstr>Перед нами определения финансовой и функциональной грамотностей из Стратегии повышения финансовой грамотности в Российской Федерации на 2017 - 2023 и международного исследования РISA, из которых и вытекает понятие финансово грамотного человека.</vt:lpstr>
      <vt:lpstr>Финансово грамотный человек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Администратор</dc:creator>
  <cp:lastModifiedBy>Администратор</cp:lastModifiedBy>
  <cp:revision>13</cp:revision>
  <dcterms:created xsi:type="dcterms:W3CDTF">2022-11-30T15:32:13Z</dcterms:created>
  <dcterms:modified xsi:type="dcterms:W3CDTF">2022-12-05T21:11:18Z</dcterms:modified>
</cp:coreProperties>
</file>