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81" r:id="rId2"/>
    <p:sldId id="282" r:id="rId3"/>
    <p:sldId id="283" r:id="rId4"/>
    <p:sldId id="256" r:id="rId5"/>
    <p:sldId id="257" r:id="rId6"/>
    <p:sldId id="258" r:id="rId7"/>
    <p:sldId id="259" r:id="rId8"/>
    <p:sldId id="260" r:id="rId9"/>
    <p:sldId id="268" r:id="rId10"/>
    <p:sldId id="262" r:id="rId11"/>
    <p:sldId id="269" r:id="rId12"/>
    <p:sldId id="265" r:id="rId13"/>
    <p:sldId id="263" r:id="rId14"/>
    <p:sldId id="264" r:id="rId15"/>
    <p:sldId id="270" r:id="rId16"/>
    <p:sldId id="266" r:id="rId17"/>
    <p:sldId id="267" r:id="rId18"/>
    <p:sldId id="271" r:id="rId19"/>
    <p:sldId id="272" r:id="rId20"/>
    <p:sldId id="273" r:id="rId21"/>
    <p:sldId id="274" r:id="rId22"/>
    <p:sldId id="275" r:id="rId23"/>
    <p:sldId id="276" r:id="rId24"/>
    <p:sldId id="278" r:id="rId25"/>
    <p:sldId id="279" r:id="rId26"/>
    <p:sldId id="284" r:id="rId27"/>
    <p:sldId id="280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-102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A48BA1B-E0DB-D74F-AFF0-F9A902A94E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3E619D66-D0CB-A64F-8D56-F1D5DAD100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CB1358A-D94A-9C4C-BCEA-2C7B7318E5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BF8E0-0858-4227-8B29-5FA3DDFC99C7}" type="datetimeFigureOut">
              <a:rPr lang="ru-RU" smtClean="0"/>
              <a:t>14.02.2023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3854AC5-4BA4-4046-B028-EAA345482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E7086CD-8581-9141-AFCC-9D593DB5A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6F632-C1D5-4EFF-B8F2-D674BA1D23A8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D7E18344-7106-CB4E-8F9A-945941B9F5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291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E817BBB-6338-F741-96B0-C87CAED17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4D3AB198-505D-0A48-A148-13DCE7312C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9944F69-7CF7-6D46-A41E-AF9774E7D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A5CE-24BA-B740-B30E-68E2F4FE1B23}" type="datetimeFigureOut">
              <a:rPr lang="x-none" smtClean="0"/>
              <a:t>14.02.2023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C752CE8-4B32-9347-B545-58C4C0CEA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8DF1577-F5F7-A24D-BD00-24007343F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10947-6555-4A4B-83D1-9E2D12C5A0C5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91792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1AC605A2-785B-D944-A1F7-8DD9B40A10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F0EEABEF-9EB7-0644-A65A-ED38EA5E12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F5A1575-5635-7E47-9CCE-D0593F525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A5CE-24BA-B740-B30E-68E2F4FE1B23}" type="datetimeFigureOut">
              <a:rPr lang="x-none" smtClean="0"/>
              <a:t>14.02.2023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85E5EED-3D37-6D4D-A3AF-E409D21B1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C92B6BE-746E-D74B-B102-4C7AF32B9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10947-6555-4A4B-83D1-9E2D12C5A0C5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9032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97CBEB2-85AD-5E42-A839-138976AE3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EDD1B06-28FA-124D-B7BE-9100597098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3E4BB85-470A-214B-9EB1-5653D3D86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BF8E0-0858-4227-8B29-5FA3DDFC99C7}" type="datetimeFigureOut">
              <a:rPr lang="ru-RU" smtClean="0"/>
              <a:t>14.02.2023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4E69BD7-CD4A-034C-9CDA-C962CE492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3CE066C-469E-C44E-9649-AC056AF29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6F632-C1D5-4EFF-B8F2-D674BA1D23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716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8E48614-D8CF-0447-9C23-B8500D181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06172B2-D00B-1148-B8AD-11122C02F2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42261EB-EBCE-5B48-B8BB-B9F07C6F5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A5CE-24BA-B740-B30E-68E2F4FE1B23}" type="datetimeFigureOut">
              <a:rPr lang="x-none" smtClean="0"/>
              <a:t>14.02.2023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5F3710D-36F4-BA4E-886D-1D02FE6B6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8AB55E4-7C8A-994A-B355-A497BC77D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10947-6555-4A4B-83D1-9E2D12C5A0C5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678906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4DB233E-0E72-BD46-A066-934758F3E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DC1332B-0CA8-124D-812D-8CF46019C7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FD007212-B13E-9A4D-9F2C-493F775A6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A2E9C18F-2FE4-0E40-B34F-A7565FC7A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A5CE-24BA-B740-B30E-68E2F4FE1B23}" type="datetimeFigureOut">
              <a:rPr lang="x-none" smtClean="0"/>
              <a:t>14.02.2023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74D60F3-9E1C-AF48-A6EB-4EC3041B8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3AFF8F0-4828-A044-9CA3-4C27D1736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10947-6555-4A4B-83D1-9E2D12C5A0C5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55460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7D8AFB-777A-474B-B510-66C095D8C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BABE98B-6CDC-6347-A98B-004DDDA437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6884F1A-8E18-864C-8231-FFB65F30A6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FC13EB06-EBD6-5249-AB76-544BCCF8FE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FBDE2ECA-2A17-4A48-A5EB-C0A4B036B2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4E903C23-6F84-C145-88F3-94DA22CD8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A5CE-24BA-B740-B30E-68E2F4FE1B23}" type="datetimeFigureOut">
              <a:rPr lang="x-none" smtClean="0"/>
              <a:t>14.02.2023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6286A5F6-36B1-C04C-A796-E76F1FA2D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9ECD5FB2-0BA9-3941-98D4-0AF408851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10947-6555-4A4B-83D1-9E2D12C5A0C5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73100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B6052FF-F90F-6442-B761-A460F1B82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753C17DE-39A3-1340-8891-2B974581E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A5CE-24BA-B740-B30E-68E2F4FE1B23}" type="datetimeFigureOut">
              <a:rPr lang="x-none" smtClean="0"/>
              <a:t>14.02.2023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9CFB0BEA-D525-A146-902C-61822FC7D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5FA6DE3A-E4E2-B14A-A9B7-4EE25C3F8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10947-6555-4A4B-83D1-9E2D12C5A0C5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11821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AFC7EE37-85C4-3349-98E5-CE2B31B0E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A5CE-24BA-B740-B30E-68E2F4FE1B23}" type="datetimeFigureOut">
              <a:rPr lang="x-none" smtClean="0"/>
              <a:t>14.02.2023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5CEF3BFE-0E18-DA46-9BCD-785ED0536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AAC0754-B900-2246-BFF0-A6DA16A08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10947-6555-4A4B-83D1-9E2D12C5A0C5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63250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305AF08-2A69-D046-B333-71B71F03B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E70335C-C888-BE42-89E2-3D4B5EA3BE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1CECBC7-68E3-1E40-993D-16A5881202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843A014-0001-D54A-9D81-0FB16BE8B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A5CE-24BA-B740-B30E-68E2F4FE1B23}" type="datetimeFigureOut">
              <a:rPr lang="x-none" smtClean="0"/>
              <a:t>14.02.2023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5C353CB-475E-3C45-B98B-8F2FA128E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2FACD18-6E78-4742-B59B-5A7E56A82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10947-6555-4A4B-83D1-9E2D12C5A0C5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5331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3F7AFD2-93D0-A443-810A-E043D913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F07ED069-C5BD-2E4D-BD56-89E9DDEBBE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2D98BCA-5E38-DC49-A254-FAE1BBE3D8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F234448-D0BC-BA4B-A84B-2D1E45428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A5CE-24BA-B740-B30E-68E2F4FE1B23}" type="datetimeFigureOut">
              <a:rPr lang="x-none" smtClean="0"/>
              <a:t>14.02.2023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47DD07FB-9AC6-0842-AE86-2218B74BF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30C524F-DF5F-CD47-B309-1EB49F652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10947-6555-4A4B-83D1-9E2D12C5A0C5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63855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6D441234-9B28-4743-85BE-B265640C8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3C28A64-C618-6447-A613-96297ADE62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C58F4BB-57CB-AD42-A750-BE53C91067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B6A5CE-24BA-B740-B30E-68E2F4FE1B23}" type="datetimeFigureOut">
              <a:rPr lang="x-none" smtClean="0"/>
              <a:t>14.02.2023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C6220F4-A3FD-7441-BC27-8911BA615C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8601F1B-B2E2-2A48-9589-D16B7A278B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910947-6555-4A4B-83D1-9E2D12C5A0C5}" type="slidenum">
              <a:rPr lang="x-none" smtClean="0"/>
              <a:t>‹#›</a:t>
            </a:fld>
            <a:endParaRPr lang="x-none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80F10239-4724-6644-B281-E6E3E93C41C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019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5D2404-EB4D-4BD2-AD25-E90CD46A9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714" y="1843480"/>
            <a:ext cx="10766571" cy="3171039"/>
          </a:xfrm>
        </p:spPr>
        <p:txBody>
          <a:bodyPr/>
          <a:lstStyle/>
          <a:p>
            <a:pPr marR="89535" indent="360680" algn="ctr">
              <a:spcAft>
                <a:spcPts val="0"/>
              </a:spcAft>
            </a:pPr>
            <a:r>
              <a:rPr lang="en-US" dirty="0">
                <a:solidFill>
                  <a:schemeClr val="bg1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chemeClr val="bg1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Операционные системы</a:t>
            </a:r>
            <a:r>
              <a:rPr lang="en-US" dirty="0">
                <a:solidFill>
                  <a:schemeClr val="bg1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chemeClr val="bg1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Выполнил ученик 10А класса</a:t>
            </a:r>
            <a:r>
              <a:rPr lang="en-US" dirty="0">
                <a:solidFill>
                  <a:schemeClr val="bg1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chemeClr val="bg1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 err="1">
                <a:solidFill>
                  <a:schemeClr val="bg1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Галайда</a:t>
            </a:r>
            <a:r>
              <a:rPr lang="ru-RU" dirty="0">
                <a:solidFill>
                  <a:schemeClr val="bg1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Даниил</a:t>
            </a:r>
            <a:endParaRPr lang="ru-RU" dirty="0">
              <a:solidFill>
                <a:schemeClr val="bg1"/>
              </a:solidFill>
              <a:latin typeface="Bahnschrift SemiBold" panose="020B0502040204020203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821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66244E67-EE0F-4C97-BAA7-72B7BDF7B8D4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6" t="7928" r="22813" b="1"/>
          <a:stretch/>
        </p:blipFill>
        <p:spPr bwMode="auto">
          <a:xfrm>
            <a:off x="2562726" y="1"/>
            <a:ext cx="9629274" cy="6857999"/>
          </a:xfrm>
          <a:prstGeom prst="rect">
            <a:avLst/>
          </a:prstGeom>
          <a:noFill/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EA2A2A7A-9D6E-4037-ACC0-B15D25920B32}"/>
              </a:ext>
            </a:extLst>
          </p:cNvPr>
          <p:cNvSpPr txBox="1"/>
          <p:nvPr/>
        </p:nvSpPr>
        <p:spPr>
          <a:xfrm>
            <a:off x="0" y="1633910"/>
            <a:ext cx="2726422" cy="224812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solidFill>
                  <a:schemeClr val="bg1"/>
                </a:solidFill>
                <a:latin typeface="Bahnschrift SemiBold" panose="020B0502040204020203" pitchFamily="34" charset="0"/>
                <a:ea typeface="+mj-ea"/>
                <a:cs typeface="+mj-cs"/>
              </a:rPr>
              <a:t>Windows 95</a:t>
            </a:r>
          </a:p>
        </p:txBody>
      </p:sp>
    </p:spTree>
    <p:extLst>
      <p:ext uri="{BB962C8B-B14F-4D97-AF65-F5344CB8AC3E}">
        <p14:creationId xmlns:p14="http://schemas.microsoft.com/office/powerpoint/2010/main" val="3470217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984B48D7-9688-4471-994A-DBD65457E4F2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4" r="7025"/>
          <a:stretch/>
        </p:blipFill>
        <p:spPr bwMode="auto">
          <a:xfrm>
            <a:off x="2055302" y="10"/>
            <a:ext cx="9970295" cy="6857990"/>
          </a:xfrm>
          <a:custGeom>
            <a:avLst/>
            <a:gdLst/>
            <a:ahLst/>
            <a:cxnLst/>
            <a:rect l="l" t="t" r="r" b="b"/>
            <a:pathLst>
              <a:path w="9276545" h="6871647">
                <a:moveTo>
                  <a:pt x="9276545" y="0"/>
                </a:moveTo>
                <a:lnTo>
                  <a:pt x="9276545" y="6858000"/>
                </a:lnTo>
                <a:lnTo>
                  <a:pt x="1546051" y="6871647"/>
                </a:lnTo>
                <a:lnTo>
                  <a:pt x="1535751" y="6828910"/>
                </a:lnTo>
                <a:cubicBezTo>
                  <a:pt x="1530460" y="6775140"/>
                  <a:pt x="1515370" y="6618042"/>
                  <a:pt x="1514301" y="6549029"/>
                </a:cubicBezTo>
                <a:cubicBezTo>
                  <a:pt x="1518045" y="6491396"/>
                  <a:pt x="1528503" y="6450608"/>
                  <a:pt x="1529339" y="6414828"/>
                </a:cubicBezTo>
                <a:cubicBezTo>
                  <a:pt x="1525062" y="6359280"/>
                  <a:pt x="1502062" y="6307149"/>
                  <a:pt x="1493941" y="6268848"/>
                </a:cubicBezTo>
                <a:cubicBezTo>
                  <a:pt x="1502669" y="6254191"/>
                  <a:pt x="1469920" y="6200171"/>
                  <a:pt x="1480613" y="6185025"/>
                </a:cubicBezTo>
                <a:cubicBezTo>
                  <a:pt x="1481020" y="6164522"/>
                  <a:pt x="1458164" y="6060790"/>
                  <a:pt x="1443364" y="6018360"/>
                </a:cubicBezTo>
                <a:cubicBezTo>
                  <a:pt x="1426694" y="5970758"/>
                  <a:pt x="1390307" y="5920074"/>
                  <a:pt x="1380584" y="5899407"/>
                </a:cubicBezTo>
                <a:cubicBezTo>
                  <a:pt x="1370860" y="5878740"/>
                  <a:pt x="1392244" y="5920877"/>
                  <a:pt x="1385023" y="5894356"/>
                </a:cubicBezTo>
                <a:cubicBezTo>
                  <a:pt x="1377800" y="5867835"/>
                  <a:pt x="1345702" y="5770498"/>
                  <a:pt x="1337254" y="5740279"/>
                </a:cubicBezTo>
                <a:cubicBezTo>
                  <a:pt x="1353956" y="5738860"/>
                  <a:pt x="1323673" y="5722040"/>
                  <a:pt x="1334321" y="5713042"/>
                </a:cubicBezTo>
                <a:cubicBezTo>
                  <a:pt x="1343675" y="5706701"/>
                  <a:pt x="1336672" y="5700118"/>
                  <a:pt x="1335877" y="5692870"/>
                </a:cubicBezTo>
                <a:cubicBezTo>
                  <a:pt x="1343201" y="5683812"/>
                  <a:pt x="1329617" y="5652064"/>
                  <a:pt x="1319978" y="5643427"/>
                </a:cubicBezTo>
                <a:cubicBezTo>
                  <a:pt x="1286551" y="5622177"/>
                  <a:pt x="1310947" y="5579803"/>
                  <a:pt x="1285321" y="5562271"/>
                </a:cubicBezTo>
                <a:cubicBezTo>
                  <a:pt x="1281540" y="5556238"/>
                  <a:pt x="1279983" y="5550455"/>
                  <a:pt x="1279815" y="5544867"/>
                </a:cubicBezTo>
                <a:lnTo>
                  <a:pt x="1282507" y="5529404"/>
                </a:lnTo>
                <a:lnTo>
                  <a:pt x="1289604" y="5525378"/>
                </a:lnTo>
                <a:lnTo>
                  <a:pt x="1287766" y="5515726"/>
                </a:lnTo>
                <a:lnTo>
                  <a:pt x="1288829" y="5513051"/>
                </a:lnTo>
                <a:cubicBezTo>
                  <a:pt x="1290896" y="5507946"/>
                  <a:pt x="1292688" y="5502897"/>
                  <a:pt x="1293373" y="5497833"/>
                </a:cubicBezTo>
                <a:cubicBezTo>
                  <a:pt x="1288690" y="5483829"/>
                  <a:pt x="1272696" y="5459278"/>
                  <a:pt x="1260736" y="5429027"/>
                </a:cubicBezTo>
                <a:cubicBezTo>
                  <a:pt x="1238579" y="5396416"/>
                  <a:pt x="1238884" y="5351600"/>
                  <a:pt x="1221610" y="5316328"/>
                </a:cubicBezTo>
                <a:lnTo>
                  <a:pt x="1216099" y="5309330"/>
                </a:lnTo>
                <a:lnTo>
                  <a:pt x="1217278" y="5279477"/>
                </a:lnTo>
                <a:cubicBezTo>
                  <a:pt x="1221588" y="5274318"/>
                  <a:pt x="1222716" y="5266940"/>
                  <a:pt x="1218469" y="5260597"/>
                </a:cubicBezTo>
                <a:lnTo>
                  <a:pt x="1206220" y="5152555"/>
                </a:lnTo>
                <a:cubicBezTo>
                  <a:pt x="1205294" y="5116878"/>
                  <a:pt x="1196908" y="5101727"/>
                  <a:pt x="1212921" y="5046536"/>
                </a:cubicBezTo>
                <a:cubicBezTo>
                  <a:pt x="1234138" y="4987918"/>
                  <a:pt x="1204801" y="4903116"/>
                  <a:pt x="1212183" y="4837345"/>
                </a:cubicBezTo>
                <a:cubicBezTo>
                  <a:pt x="1183151" y="4802424"/>
                  <a:pt x="1209228" y="4821062"/>
                  <a:pt x="1202048" y="4784195"/>
                </a:cubicBezTo>
                <a:cubicBezTo>
                  <a:pt x="1202483" y="4760878"/>
                  <a:pt x="1202919" y="4737561"/>
                  <a:pt x="1203354" y="4714245"/>
                </a:cubicBezTo>
                <a:lnTo>
                  <a:pt x="1201502" y="4700836"/>
                </a:lnTo>
                <a:lnTo>
                  <a:pt x="1194919" y="4697224"/>
                </a:lnTo>
                <a:lnTo>
                  <a:pt x="1187792" y="4677162"/>
                </a:lnTo>
                <a:cubicBezTo>
                  <a:pt x="1186060" y="4669625"/>
                  <a:pt x="1185291" y="4661478"/>
                  <a:pt x="1186080" y="4652429"/>
                </a:cubicBezTo>
                <a:cubicBezTo>
                  <a:pt x="1199189" y="4622456"/>
                  <a:pt x="1167081" y="4571771"/>
                  <a:pt x="1184722" y="4534840"/>
                </a:cubicBezTo>
                <a:cubicBezTo>
                  <a:pt x="1182407" y="4499077"/>
                  <a:pt x="1175424" y="4460227"/>
                  <a:pt x="1172188" y="4437851"/>
                </a:cubicBezTo>
                <a:cubicBezTo>
                  <a:pt x="1161331" y="4428466"/>
                  <a:pt x="1178123" y="4398274"/>
                  <a:pt x="1165306" y="4400581"/>
                </a:cubicBezTo>
                <a:cubicBezTo>
                  <a:pt x="1171061" y="4389819"/>
                  <a:pt x="1173552" y="4346771"/>
                  <a:pt x="1168602" y="4335651"/>
                </a:cubicBezTo>
                <a:lnTo>
                  <a:pt x="1178384" y="4280215"/>
                </a:lnTo>
                <a:lnTo>
                  <a:pt x="1177294" y="4274660"/>
                </a:lnTo>
                <a:cubicBezTo>
                  <a:pt x="1177138" y="4268882"/>
                  <a:pt x="1177520" y="4251103"/>
                  <a:pt x="1177448" y="4245552"/>
                </a:cubicBezTo>
                <a:cubicBezTo>
                  <a:pt x="1177252" y="4244155"/>
                  <a:pt x="1177058" y="4242757"/>
                  <a:pt x="1176863" y="4241361"/>
                </a:cubicBezTo>
                <a:lnTo>
                  <a:pt x="1162386" y="4207167"/>
                </a:lnTo>
                <a:cubicBezTo>
                  <a:pt x="1162950" y="4202536"/>
                  <a:pt x="1174655" y="4199565"/>
                  <a:pt x="1174343" y="4192380"/>
                </a:cubicBezTo>
                <a:lnTo>
                  <a:pt x="1160516" y="4164062"/>
                </a:lnTo>
                <a:lnTo>
                  <a:pt x="1161365" y="4158623"/>
                </a:lnTo>
                <a:lnTo>
                  <a:pt x="1144878" y="4076261"/>
                </a:lnTo>
                <a:lnTo>
                  <a:pt x="1123687" y="4005692"/>
                </a:lnTo>
                <a:lnTo>
                  <a:pt x="1096720" y="3754257"/>
                </a:lnTo>
                <a:cubicBezTo>
                  <a:pt x="1083618" y="3639924"/>
                  <a:pt x="1064313" y="3636659"/>
                  <a:pt x="1047682" y="3517638"/>
                </a:cubicBezTo>
                <a:cubicBezTo>
                  <a:pt x="1048550" y="3477187"/>
                  <a:pt x="1049418" y="3436735"/>
                  <a:pt x="1050285" y="3396284"/>
                </a:cubicBezTo>
                <a:lnTo>
                  <a:pt x="1030166" y="3320814"/>
                </a:lnTo>
                <a:lnTo>
                  <a:pt x="1034128" y="3260443"/>
                </a:lnTo>
                <a:lnTo>
                  <a:pt x="1007751" y="3198916"/>
                </a:lnTo>
                <a:cubicBezTo>
                  <a:pt x="1003323" y="3193074"/>
                  <a:pt x="1001150" y="3187393"/>
                  <a:pt x="1000384" y="3181839"/>
                </a:cubicBezTo>
                <a:cubicBezTo>
                  <a:pt x="1000734" y="3176675"/>
                  <a:pt x="1001085" y="3171511"/>
                  <a:pt x="1001435" y="3166346"/>
                </a:cubicBezTo>
                <a:lnTo>
                  <a:pt x="968918" y="3112638"/>
                </a:lnTo>
                <a:cubicBezTo>
                  <a:pt x="957125" y="3092489"/>
                  <a:pt x="955617" y="3065232"/>
                  <a:pt x="934483" y="3031628"/>
                </a:cubicBezTo>
                <a:cubicBezTo>
                  <a:pt x="914631" y="2997037"/>
                  <a:pt x="908933" y="3005661"/>
                  <a:pt x="879229" y="2948196"/>
                </a:cubicBezTo>
                <a:cubicBezTo>
                  <a:pt x="850845" y="2897154"/>
                  <a:pt x="820829" y="2806798"/>
                  <a:pt x="798666" y="2761198"/>
                </a:cubicBezTo>
                <a:cubicBezTo>
                  <a:pt x="773970" y="2714562"/>
                  <a:pt x="758278" y="2715446"/>
                  <a:pt x="746962" y="2694939"/>
                </a:cubicBezTo>
                <a:lnTo>
                  <a:pt x="712796" y="2614779"/>
                </a:lnTo>
                <a:lnTo>
                  <a:pt x="697701" y="2600020"/>
                </a:lnTo>
                <a:cubicBezTo>
                  <a:pt x="697743" y="2598787"/>
                  <a:pt x="697784" y="2597555"/>
                  <a:pt x="697823" y="2596321"/>
                </a:cubicBezTo>
                <a:lnTo>
                  <a:pt x="679645" y="2572602"/>
                </a:lnTo>
                <a:lnTo>
                  <a:pt x="680789" y="2571831"/>
                </a:lnTo>
                <a:cubicBezTo>
                  <a:pt x="682946" y="2569560"/>
                  <a:pt x="683757" y="2566863"/>
                  <a:pt x="681771" y="2563200"/>
                </a:cubicBezTo>
                <a:cubicBezTo>
                  <a:pt x="705290" y="2562299"/>
                  <a:pt x="688388" y="2558438"/>
                  <a:pt x="680456" y="2547723"/>
                </a:cubicBezTo>
                <a:cubicBezTo>
                  <a:pt x="679482" y="2534148"/>
                  <a:pt x="677183" y="2493617"/>
                  <a:pt x="675922" y="2481749"/>
                </a:cubicBezTo>
                <a:lnTo>
                  <a:pt x="672894" y="2476509"/>
                </a:lnTo>
                <a:lnTo>
                  <a:pt x="673143" y="2476297"/>
                </a:lnTo>
                <a:cubicBezTo>
                  <a:pt x="673152" y="2474932"/>
                  <a:pt x="672405" y="2473126"/>
                  <a:pt x="670567" y="2470561"/>
                </a:cubicBezTo>
                <a:lnTo>
                  <a:pt x="667369" y="2466951"/>
                </a:lnTo>
                <a:lnTo>
                  <a:pt x="661495" y="2456785"/>
                </a:lnTo>
                <a:cubicBezTo>
                  <a:pt x="661510" y="2455387"/>
                  <a:pt x="661525" y="2453987"/>
                  <a:pt x="661540" y="2452588"/>
                </a:cubicBezTo>
                <a:lnTo>
                  <a:pt x="664540" y="2449913"/>
                </a:lnTo>
                <a:lnTo>
                  <a:pt x="663581" y="2449129"/>
                </a:lnTo>
                <a:cubicBezTo>
                  <a:pt x="653014" y="2444453"/>
                  <a:pt x="642406" y="2445872"/>
                  <a:pt x="663129" y="2426579"/>
                </a:cubicBezTo>
                <a:cubicBezTo>
                  <a:pt x="643271" y="2414167"/>
                  <a:pt x="657229" y="2404769"/>
                  <a:pt x="650205" y="2379928"/>
                </a:cubicBezTo>
                <a:cubicBezTo>
                  <a:pt x="634911" y="2374359"/>
                  <a:pt x="634260" y="2365346"/>
                  <a:pt x="638008" y="2354824"/>
                </a:cubicBezTo>
                <a:cubicBezTo>
                  <a:pt x="621083" y="2334576"/>
                  <a:pt x="620949" y="2310146"/>
                  <a:pt x="609851" y="2284299"/>
                </a:cubicBezTo>
                <a:lnTo>
                  <a:pt x="585585" y="2155739"/>
                </a:lnTo>
                <a:lnTo>
                  <a:pt x="581391" y="2152892"/>
                </a:lnTo>
                <a:cubicBezTo>
                  <a:pt x="578821" y="2150768"/>
                  <a:pt x="577525" y="2149149"/>
                  <a:pt x="577083" y="2147807"/>
                </a:cubicBezTo>
                <a:lnTo>
                  <a:pt x="577251" y="2147544"/>
                </a:lnTo>
                <a:lnTo>
                  <a:pt x="546845" y="2085601"/>
                </a:lnTo>
                <a:cubicBezTo>
                  <a:pt x="538270" y="2073917"/>
                  <a:pt x="486356" y="1955894"/>
                  <a:pt x="470837" y="1931362"/>
                </a:cubicBezTo>
                <a:lnTo>
                  <a:pt x="428154" y="1657167"/>
                </a:lnTo>
                <a:lnTo>
                  <a:pt x="392797" y="1510175"/>
                </a:lnTo>
                <a:cubicBezTo>
                  <a:pt x="380165" y="1504446"/>
                  <a:pt x="369910" y="1451095"/>
                  <a:pt x="372847" y="1440507"/>
                </a:cubicBezTo>
                <a:cubicBezTo>
                  <a:pt x="369015" y="1433783"/>
                  <a:pt x="338503" y="1376212"/>
                  <a:pt x="344479" y="1367690"/>
                </a:cubicBezTo>
                <a:cubicBezTo>
                  <a:pt x="332264" y="1342150"/>
                  <a:pt x="321736" y="1310521"/>
                  <a:pt x="299558" y="1287266"/>
                </a:cubicBezTo>
                <a:cubicBezTo>
                  <a:pt x="277380" y="1264010"/>
                  <a:pt x="259203" y="1269909"/>
                  <a:pt x="243216" y="1249403"/>
                </a:cubicBezTo>
                <a:cubicBezTo>
                  <a:pt x="227230" y="1228898"/>
                  <a:pt x="218454" y="1166841"/>
                  <a:pt x="203639" y="1164232"/>
                </a:cubicBezTo>
                <a:cubicBezTo>
                  <a:pt x="192352" y="1144923"/>
                  <a:pt x="198158" y="1133798"/>
                  <a:pt x="169195" y="1087898"/>
                </a:cubicBezTo>
                <a:cubicBezTo>
                  <a:pt x="139228" y="1002950"/>
                  <a:pt x="140891" y="969630"/>
                  <a:pt x="98775" y="910071"/>
                </a:cubicBezTo>
                <a:cubicBezTo>
                  <a:pt x="45025" y="831068"/>
                  <a:pt x="34038" y="817468"/>
                  <a:pt x="43820" y="712632"/>
                </a:cubicBezTo>
                <a:cubicBezTo>
                  <a:pt x="34816" y="659496"/>
                  <a:pt x="43273" y="613587"/>
                  <a:pt x="44748" y="591246"/>
                </a:cubicBezTo>
                <a:lnTo>
                  <a:pt x="36767" y="546725"/>
                </a:lnTo>
                <a:cubicBezTo>
                  <a:pt x="36093" y="528360"/>
                  <a:pt x="35418" y="509996"/>
                  <a:pt x="34744" y="491632"/>
                </a:cubicBezTo>
                <a:cubicBezTo>
                  <a:pt x="34670" y="458441"/>
                  <a:pt x="29296" y="473054"/>
                  <a:pt x="29222" y="439863"/>
                </a:cubicBezTo>
                <a:cubicBezTo>
                  <a:pt x="29152" y="439762"/>
                  <a:pt x="2578" y="397168"/>
                  <a:pt x="2507" y="397065"/>
                </a:cubicBezTo>
                <a:cubicBezTo>
                  <a:pt x="-7796" y="385479"/>
                  <a:pt x="17492" y="336832"/>
                  <a:pt x="9810" y="317232"/>
                </a:cubicBezTo>
                <a:lnTo>
                  <a:pt x="25323" y="268841"/>
                </a:lnTo>
                <a:cubicBezTo>
                  <a:pt x="20582" y="241406"/>
                  <a:pt x="55391" y="238509"/>
                  <a:pt x="50278" y="195107"/>
                </a:cubicBezTo>
                <a:cubicBezTo>
                  <a:pt x="49891" y="157638"/>
                  <a:pt x="41873" y="124837"/>
                  <a:pt x="47653" y="93413"/>
                </a:cubicBezTo>
                <a:cubicBezTo>
                  <a:pt x="41389" y="80245"/>
                  <a:pt x="38874" y="67990"/>
                  <a:pt x="48323" y="56668"/>
                </a:cubicBezTo>
                <a:cubicBezTo>
                  <a:pt x="46028" y="30349"/>
                  <a:pt x="37896" y="18658"/>
                  <a:pt x="38423" y="5323"/>
                </a:cubicBezTo>
                <a:lnTo>
                  <a:pt x="39875" y="1"/>
                </a:lnTo>
                <a:close/>
              </a:path>
            </a:pathLst>
          </a:custGeom>
          <a:noFill/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2BCA60A-B05D-4156-A5F2-55B4C91BF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53290"/>
            <a:ext cx="3473042" cy="264024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500" dirty="0">
                <a:solidFill>
                  <a:schemeClr val="bg1"/>
                </a:solidFill>
                <a:latin typeface="Bahnschrift SemiBold" panose="020B0502040204020203" pitchFamily="34" charset="0"/>
              </a:rPr>
              <a:t>Windows 98</a:t>
            </a:r>
          </a:p>
        </p:txBody>
      </p:sp>
    </p:spTree>
    <p:extLst>
      <p:ext uri="{BB962C8B-B14F-4D97-AF65-F5344CB8AC3E}">
        <p14:creationId xmlns:p14="http://schemas.microsoft.com/office/powerpoint/2010/main" val="60535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B4A4747F-F106-4E34-8A96-450B16E6A3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81B2BEC-3A78-495B-853D-9BBE8ABED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1012" y="609601"/>
            <a:ext cx="8676222" cy="32004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  <a:latin typeface="Bahnschrift SemiBold" panose="020B0502040204020203" pitchFamily="34" charset="0"/>
              </a:rPr>
              <a:t>Windows 2000</a:t>
            </a:r>
          </a:p>
        </p:txBody>
      </p:sp>
    </p:spTree>
    <p:extLst>
      <p:ext uri="{BB962C8B-B14F-4D97-AF65-F5344CB8AC3E}">
        <p14:creationId xmlns:p14="http://schemas.microsoft.com/office/powerpoint/2010/main" val="2896712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82B453B-2004-417D-8C10-FD3D407C0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3797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Bahnschrift SemiBold" panose="020B0502040204020203" pitchFamily="34" charset="0"/>
              </a:rPr>
              <a:t>Windows ME</a:t>
            </a:r>
            <a:endParaRPr lang="ru-RU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43514AF8-7583-45F4-A1B8-0F1E46E0941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09" y="1325563"/>
            <a:ext cx="10612582" cy="49322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6398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4F0E716-E2A7-447B-AAB8-B50B32097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6409" y="5653925"/>
            <a:ext cx="4220362" cy="801404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Bahnschrift SemiBold" panose="020B0502040204020203" pitchFamily="34" charset="0"/>
              </a:rPr>
              <a:t>Windows XP</a:t>
            </a:r>
            <a:endParaRPr lang="ru-RU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84B9965B-F6CE-4BEA-B64F-69CE3F79ED6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422" y="277822"/>
            <a:ext cx="10309456" cy="49265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30428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4F0E716-E2A7-447B-AAB8-B50B32097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5408" y="48213"/>
            <a:ext cx="4382601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Windows Vista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4D0A327-52B5-4DEA-911D-4A7EBCB99F9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794" y="1373776"/>
            <a:ext cx="10588412" cy="51190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6732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DE0509D-41F3-4A34-BDEC-C13F2300B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Windows 7</a:t>
            </a:r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76ABFF8D-5EA8-46FE-831E-AEA2A753ACA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034" y="1204682"/>
            <a:ext cx="9506384" cy="4448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258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30DA1E9-E3AE-4513-9287-8B2492281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4193" y="0"/>
            <a:ext cx="377986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Windows 8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4E2255B7-F822-48E0-8D5D-4F094827F85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965" y="1228667"/>
            <a:ext cx="8798069" cy="44006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1054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A4AC5506-6312-4701-8D3C-40187889A94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30DA1E9-E3AE-4513-9287-8B2492281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530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 dirty="0">
                <a:solidFill>
                  <a:schemeClr val="bg1"/>
                </a:solidFill>
                <a:latin typeface="Bahnschrift SemiBold" panose="020B0502040204020203" pitchFamily="34" charset="0"/>
              </a:rPr>
              <a:t>Windows 10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BEC18923-8D75-4736-AC3D-5FD201229562}"/>
              </a:ext>
            </a:extLst>
          </p:cNvPr>
          <p:cNvSpPr/>
          <p:nvPr/>
        </p:nvSpPr>
        <p:spPr>
          <a:xfrm>
            <a:off x="2155971" y="2558642"/>
            <a:ext cx="7610107" cy="24244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66111D7C-942F-4B42-9E6C-CC8B6DA463B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25922" y="610427"/>
            <a:ext cx="7170140" cy="62391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03312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30DA1E9-E3AE-4513-9287-8B2492281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176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Windows 11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7316CD45-87ED-43D4-8C23-2D4BE4E2094B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136" y="1002018"/>
            <a:ext cx="10217728" cy="51720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59095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5940971-B36C-490E-B0FE-2AFFE71E9C4F}"/>
              </a:ext>
            </a:extLst>
          </p:cNvPr>
          <p:cNvSpPr txBox="1"/>
          <p:nvPr/>
        </p:nvSpPr>
        <p:spPr>
          <a:xfrm>
            <a:off x="0" y="0"/>
            <a:ext cx="12192000" cy="6915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89535" indent="360680" algn="ctr">
              <a:spcAft>
                <a:spcPts val="0"/>
              </a:spcAft>
            </a:pPr>
            <a:r>
              <a:rPr lang="ru-RU" sz="2800" dirty="0">
                <a:solidFill>
                  <a:schemeClr val="bg1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Введение</a:t>
            </a:r>
          </a:p>
          <a:p>
            <a:pPr marR="89535" indent="360680"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solidFill>
                  <a:schemeClr val="bg1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Операционная система</a:t>
            </a:r>
            <a:r>
              <a:rPr lang="ru-RU" sz="2800" dirty="0">
                <a:solidFill>
                  <a:schemeClr val="bg1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(ОС, в англоязычном варианте — </a:t>
            </a:r>
            <a:r>
              <a:rPr lang="ru-RU" sz="2800" dirty="0" err="1">
                <a:solidFill>
                  <a:schemeClr val="bg1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operating</a:t>
            </a:r>
            <a:r>
              <a:rPr lang="ru-RU" sz="2800" dirty="0">
                <a:solidFill>
                  <a:schemeClr val="bg1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system</a:t>
            </a:r>
            <a:r>
              <a:rPr lang="ru-RU" sz="2800" dirty="0">
                <a:solidFill>
                  <a:schemeClr val="bg1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– приличное количество из программ, вместе с которыми необходимо действовать покупателям и пользователям компьютеров, главное место одалживают операционные системы. OC управляет компьютером, запускает программы, снабжает защитой данных посредством взламывание, совершает различные сервисные функции. Любые программы утилизирует деятельность операционной системы и по этой причине допустимо поступать только в той операционной системе, которая дает ей путь к данным службам. Первое, то что совершают уже после формирование рабочего компьютера – определяют операторную концепцию. Ее возможно выбрать с многих существующих в Сети интернет либо брать с собственного хранилища компьютера.</a:t>
            </a:r>
          </a:p>
        </p:txBody>
      </p:sp>
    </p:spTree>
    <p:extLst>
      <p:ext uri="{BB962C8B-B14F-4D97-AF65-F5344CB8AC3E}">
        <p14:creationId xmlns:p14="http://schemas.microsoft.com/office/powerpoint/2010/main" val="250169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71EEB26C-6FC6-4205-96E8-E71C5ACF774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10" y="195524"/>
            <a:ext cx="5589826" cy="3064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26BCD2A4-A9A4-4650-BF1C-F7482E51195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405" y="129309"/>
            <a:ext cx="5364050" cy="313112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Стрелка: вправо 8">
            <a:extLst>
              <a:ext uri="{FF2B5EF4-FFF2-40B4-BE49-F238E27FC236}">
                <a16:creationId xmlns="" xmlns:a16="http://schemas.microsoft.com/office/drawing/2014/main" id="{EEF97C57-B065-4EFE-83F2-5519C02FCA09}"/>
              </a:ext>
            </a:extLst>
          </p:cNvPr>
          <p:cNvSpPr/>
          <p:nvPr/>
        </p:nvSpPr>
        <p:spPr>
          <a:xfrm>
            <a:off x="5872294" y="1551963"/>
            <a:ext cx="817111" cy="6543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D252B1CE-1E7F-4D30-8395-FB0AB31ED5F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405" y="3597564"/>
            <a:ext cx="5364051" cy="3131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5289C7C5-2B55-4C36-9960-7A467D253BF4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413" y="3429000"/>
            <a:ext cx="4797761" cy="3362325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Стрелка: вниз 12">
            <a:extLst>
              <a:ext uri="{FF2B5EF4-FFF2-40B4-BE49-F238E27FC236}">
                <a16:creationId xmlns="" xmlns:a16="http://schemas.microsoft.com/office/drawing/2014/main" id="{3C9044F1-621A-4286-856F-99E7D16BF59F}"/>
              </a:ext>
            </a:extLst>
          </p:cNvPr>
          <p:cNvSpPr/>
          <p:nvPr/>
        </p:nvSpPr>
        <p:spPr>
          <a:xfrm>
            <a:off x="8942664" y="3338818"/>
            <a:ext cx="369116" cy="2587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: влево 13">
            <a:extLst>
              <a:ext uri="{FF2B5EF4-FFF2-40B4-BE49-F238E27FC236}">
                <a16:creationId xmlns="" xmlns:a16="http://schemas.microsoft.com/office/drawing/2014/main" id="{53A37413-AFB7-4327-8E3B-0830A9A4B516}"/>
              </a:ext>
            </a:extLst>
          </p:cNvPr>
          <p:cNvSpPr/>
          <p:nvPr/>
        </p:nvSpPr>
        <p:spPr>
          <a:xfrm>
            <a:off x="5612235" y="4605556"/>
            <a:ext cx="889233" cy="70048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368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6A935AA5-B679-4E09-B720-6E300AA46A1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10" y="165106"/>
            <a:ext cx="5690499" cy="6189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6DAA5366-84BA-4466-B9D3-C69CD7A0C75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643" y="165105"/>
            <a:ext cx="5534347" cy="618951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Стрелка: вправо 7">
            <a:extLst>
              <a:ext uri="{FF2B5EF4-FFF2-40B4-BE49-F238E27FC236}">
                <a16:creationId xmlns="" xmlns:a16="http://schemas.microsoft.com/office/drawing/2014/main" id="{6797EB6A-4F86-4976-AC18-8487AE523D99}"/>
              </a:ext>
            </a:extLst>
          </p:cNvPr>
          <p:cNvSpPr/>
          <p:nvPr/>
        </p:nvSpPr>
        <p:spPr>
          <a:xfrm>
            <a:off x="5920509" y="2733964"/>
            <a:ext cx="507134" cy="5449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64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D51E16D-EE11-4B68-8654-F817F948D92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15050" cy="1856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Стрелка: вправо 1">
            <a:extLst>
              <a:ext uri="{FF2B5EF4-FFF2-40B4-BE49-F238E27FC236}">
                <a16:creationId xmlns="" xmlns:a16="http://schemas.microsoft.com/office/drawing/2014/main" id="{28EBA862-74FB-4DB9-8D2D-1729BA44FD54}"/>
              </a:ext>
            </a:extLst>
          </p:cNvPr>
          <p:cNvSpPr/>
          <p:nvPr/>
        </p:nvSpPr>
        <p:spPr>
          <a:xfrm>
            <a:off x="5781963" y="545061"/>
            <a:ext cx="853729" cy="7666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C0059CE7-4EEE-492B-ABAD-B6DAC68C325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5813" y="3177"/>
            <a:ext cx="5401112" cy="364603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Стрелка: вниз 2">
            <a:extLst>
              <a:ext uri="{FF2B5EF4-FFF2-40B4-BE49-F238E27FC236}">
                <a16:creationId xmlns="" xmlns:a16="http://schemas.microsoft.com/office/drawing/2014/main" id="{AFB96F9E-7413-4663-9DE8-4A4C31D55365}"/>
              </a:ext>
            </a:extLst>
          </p:cNvPr>
          <p:cNvSpPr/>
          <p:nvPr/>
        </p:nvSpPr>
        <p:spPr>
          <a:xfrm>
            <a:off x="9326865" y="2961313"/>
            <a:ext cx="780177" cy="9227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7906E102-BE72-4B45-8642-211A6E59907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0624" y="3833769"/>
            <a:ext cx="6476301" cy="2973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C61D7907-B826-4B25-A505-BC1B6B6674BA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91718"/>
            <a:ext cx="5401112" cy="259461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Стрелка: изогнутая вверх 12">
            <a:extLst>
              <a:ext uri="{FF2B5EF4-FFF2-40B4-BE49-F238E27FC236}">
                <a16:creationId xmlns="" xmlns:a16="http://schemas.microsoft.com/office/drawing/2014/main" id="{3ED6865D-8749-4161-8A1F-4B6489CD608D}"/>
              </a:ext>
            </a:extLst>
          </p:cNvPr>
          <p:cNvSpPr/>
          <p:nvPr/>
        </p:nvSpPr>
        <p:spPr>
          <a:xfrm flipH="1">
            <a:off x="2575421" y="4521306"/>
            <a:ext cx="3206542" cy="1266737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195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6B8B183-ECD8-4D60-B4D7-976B6D3DCC6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0010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61D3910E-37A0-4DEA-B629-71370E17F81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" y="-10230"/>
            <a:ext cx="5440270" cy="324837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Стрелка: вправо 1">
            <a:extLst>
              <a:ext uri="{FF2B5EF4-FFF2-40B4-BE49-F238E27FC236}">
                <a16:creationId xmlns="" xmlns:a16="http://schemas.microsoft.com/office/drawing/2014/main" id="{9239B027-3C3A-4115-B0CA-A7027B033A7C}"/>
              </a:ext>
            </a:extLst>
          </p:cNvPr>
          <p:cNvSpPr/>
          <p:nvPr/>
        </p:nvSpPr>
        <p:spPr>
          <a:xfrm>
            <a:off x="5441870" y="1778466"/>
            <a:ext cx="603796" cy="345898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F0799418-63AF-4A06-8565-2E2731E347B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8255" y="0"/>
            <a:ext cx="6123305" cy="31718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Стрелка: вниз 3">
            <a:extLst>
              <a:ext uri="{FF2B5EF4-FFF2-40B4-BE49-F238E27FC236}">
                <a16:creationId xmlns="" xmlns:a16="http://schemas.microsoft.com/office/drawing/2014/main" id="{3CC0BB75-1B4D-4BAF-9AA6-2E5AD8E55FEE}"/>
              </a:ext>
            </a:extLst>
          </p:cNvPr>
          <p:cNvSpPr/>
          <p:nvPr/>
        </p:nvSpPr>
        <p:spPr>
          <a:xfrm>
            <a:off x="8732940" y="3158837"/>
            <a:ext cx="444616" cy="527339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E05813F0-1867-4328-B33B-6DFF8766310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519" y="3686176"/>
            <a:ext cx="6034481" cy="3158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945673C2-8F58-4117-8A1F-A051606D571F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28290"/>
            <a:ext cx="5536734" cy="331672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Стрелка: влево 8">
            <a:extLst>
              <a:ext uri="{FF2B5EF4-FFF2-40B4-BE49-F238E27FC236}">
                <a16:creationId xmlns="" xmlns:a16="http://schemas.microsoft.com/office/drawing/2014/main" id="{5316D75F-F91B-465B-BB18-4F7337FA6B0E}"/>
              </a:ext>
            </a:extLst>
          </p:cNvPr>
          <p:cNvSpPr/>
          <p:nvPr/>
        </p:nvSpPr>
        <p:spPr>
          <a:xfrm>
            <a:off x="5567493" y="4658651"/>
            <a:ext cx="559266" cy="822908"/>
          </a:xfrm>
          <a:prstGeom prst="lef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561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4AA59FFE-D5C3-4876-B5BF-E1EA56FBD4C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67618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48FE704-26E8-4D6B-880A-FB93F57891E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8737" y="1"/>
            <a:ext cx="6583263" cy="685799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Стрелка: вправо 1">
            <a:extLst>
              <a:ext uri="{FF2B5EF4-FFF2-40B4-BE49-F238E27FC236}">
                <a16:creationId xmlns="" xmlns:a16="http://schemas.microsoft.com/office/drawing/2014/main" id="{FFCC4756-5A0A-426C-ABFF-98A45C738EA7}"/>
              </a:ext>
            </a:extLst>
          </p:cNvPr>
          <p:cNvSpPr/>
          <p:nvPr/>
        </p:nvSpPr>
        <p:spPr>
          <a:xfrm>
            <a:off x="5167618" y="2761082"/>
            <a:ext cx="441119" cy="25438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550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D91BA8E-1E96-439D-B97B-7147FFC8328D}"/>
              </a:ext>
            </a:extLst>
          </p:cNvPr>
          <p:cNvSpPr txBox="1"/>
          <p:nvPr/>
        </p:nvSpPr>
        <p:spPr>
          <a:xfrm>
            <a:off x="67112" y="67112"/>
            <a:ext cx="12054980" cy="7839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89535" indent="180340" algn="ctr">
              <a:spcAft>
                <a:spcPts val="0"/>
              </a:spcAft>
            </a:pPr>
            <a:r>
              <a:rPr lang="ru-RU" sz="2350" b="1" dirty="0">
                <a:solidFill>
                  <a:schemeClr val="bg1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Заключение</a:t>
            </a:r>
            <a:endParaRPr lang="ru-RU" sz="2350" dirty="0">
              <a:solidFill>
                <a:schemeClr val="bg1"/>
              </a:solidFill>
              <a:effectLst/>
              <a:latin typeface="Bahnschrift SemiBold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89535" algn="just">
              <a:spcAft>
                <a:spcPts val="0"/>
              </a:spcAft>
            </a:pPr>
            <a:r>
              <a:rPr lang="ru-RU" sz="2350" dirty="0">
                <a:solidFill>
                  <a:schemeClr val="bg1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История ОС насчитывает приблизительно полвека. Она в значительном складывалась и определяется развитием элементной базы и вычислительной аппаратуры. На этот момент всемирная компьютерная промышленность развивается весьма быстро. Продуктивность систем возрастает, а значит вырастают способности обработки огромных размеров данных. Операционные системы класса MS-DOS уже не справляются с подобным потоком данных и не смогут полностью использовать средства современных компьютеров. Потому в последнее время происходит переход на более сильные и наиболее совершенные операционные системы класса UNIX, образцом каких и представляется Windows NT, выпущенная компанией Microsoft. Для установки операционной системы, и не понадобилось огромных знаний, хоть это и занимает много времени для изучения, на деле же будет все просто и ясно. Если же вы сомневаетесь в своих способностях и умениях работать с компьютером, рекомендуется вызвать специалиста, разбирающийся в компьютере и его атрибутах.</a:t>
            </a:r>
          </a:p>
          <a:p>
            <a:pPr marR="89535" algn="just">
              <a:spcAft>
                <a:spcPts val="0"/>
              </a:spcAft>
            </a:pPr>
            <a:r>
              <a:rPr lang="ru-RU" sz="2350" dirty="0">
                <a:solidFill>
                  <a:schemeClr val="bg1"/>
                </a:solidFill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Итак, </a:t>
            </a:r>
            <a:r>
              <a:rPr lang="ru-RU" sz="2350" b="1" u="sng" dirty="0">
                <a:solidFill>
                  <a:schemeClr val="bg1"/>
                </a:solidFill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делаем вывод из исследования</a:t>
            </a:r>
            <a:r>
              <a:rPr lang="en-US" sz="2350" dirty="0">
                <a:solidFill>
                  <a:schemeClr val="bg1"/>
                </a:solidFill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sz="2350" dirty="0">
                <a:solidFill>
                  <a:schemeClr val="bg1"/>
                </a:solidFill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мы узнали что такое операционная система и как она появилась на свет, для чего она нужна и изучили на практике как ее установить.</a:t>
            </a:r>
            <a:endParaRPr lang="ru-RU" sz="2350" dirty="0">
              <a:solidFill>
                <a:schemeClr val="bg1"/>
              </a:solidFill>
              <a:effectLst/>
              <a:latin typeface="Bahnschrift SemiBold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89535">
              <a:lnSpc>
                <a:spcPct val="107000"/>
              </a:lnSpc>
              <a:spcAft>
                <a:spcPts val="800"/>
              </a:spcAft>
            </a:pPr>
            <a:r>
              <a:rPr lang="ru-RU" sz="2350" dirty="0">
                <a:solidFill>
                  <a:schemeClr val="bg1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</a:rPr>
              <a:t/>
            </a:r>
            <a:br>
              <a:rPr lang="ru-RU" sz="2350" dirty="0">
                <a:solidFill>
                  <a:schemeClr val="bg1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</a:rPr>
            </a:br>
            <a:r>
              <a:rPr lang="ru-RU" sz="2350" dirty="0">
                <a:solidFill>
                  <a:schemeClr val="bg1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ru-RU" sz="2350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287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9263456-ACB5-4F35-9412-43151FAA5775}"/>
              </a:ext>
            </a:extLst>
          </p:cNvPr>
          <p:cNvSpPr txBox="1"/>
          <p:nvPr/>
        </p:nvSpPr>
        <p:spPr>
          <a:xfrm>
            <a:off x="1283517" y="2734808"/>
            <a:ext cx="1076307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000" b="1" dirty="0">
                <a:solidFill>
                  <a:schemeClr val="bg1"/>
                </a:solidFill>
                <a:latin typeface="Bahnschrift SemiBold" panose="020B0502040204020203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871756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1583E06-679D-4C14-9053-EA8FD1B02463}"/>
              </a:ext>
            </a:extLst>
          </p:cNvPr>
          <p:cNvSpPr txBox="1"/>
          <p:nvPr/>
        </p:nvSpPr>
        <p:spPr>
          <a:xfrm>
            <a:off x="0" y="0"/>
            <a:ext cx="12192000" cy="6693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89535" indent="360680" algn="just">
              <a:lnSpc>
                <a:spcPct val="115000"/>
              </a:lnSpc>
              <a:spcAft>
                <a:spcPts val="0"/>
              </a:spcAft>
            </a:pPr>
            <a:r>
              <a:rPr lang="ru-RU" sz="2300" b="1" i="1" dirty="0">
                <a:solidFill>
                  <a:srgbClr val="FFFF00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Предметом и объектом</a:t>
            </a:r>
            <a:r>
              <a:rPr lang="ru-RU" sz="2300" i="1" dirty="0">
                <a:solidFill>
                  <a:srgbClr val="FFFF00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FFFF00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нашего исследования будет в основном компьютер и операционные системы, которые мы устанавливаем на наш компьютер.</a:t>
            </a:r>
          </a:p>
          <a:p>
            <a:pPr marR="89535" indent="360680" algn="just">
              <a:lnSpc>
                <a:spcPct val="115000"/>
              </a:lnSpc>
              <a:spcAft>
                <a:spcPts val="0"/>
              </a:spcAft>
            </a:pPr>
            <a:r>
              <a:rPr lang="ru-RU" sz="2300" b="1" i="1" dirty="0">
                <a:solidFill>
                  <a:srgbClr val="FFFF00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Цель</a:t>
            </a:r>
            <a:r>
              <a:rPr lang="ru-RU" sz="2300" dirty="0">
                <a:solidFill>
                  <a:srgbClr val="FFFF00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работы состоит в том, чтобы узнать, что представляет из себя операционные системы, какие существуют операционные системы.</a:t>
            </a:r>
          </a:p>
          <a:p>
            <a:pPr marR="89535" indent="360680" algn="just">
              <a:lnSpc>
                <a:spcPct val="115000"/>
              </a:lnSpc>
              <a:spcAft>
                <a:spcPts val="0"/>
              </a:spcAft>
            </a:pPr>
            <a:r>
              <a:rPr lang="ru-RU" sz="2300" b="1" i="1" dirty="0">
                <a:solidFill>
                  <a:srgbClr val="FFFF00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проекта</a:t>
            </a:r>
            <a:r>
              <a:rPr lang="ru-RU" sz="2300" b="1" dirty="0">
                <a:solidFill>
                  <a:srgbClr val="FFFF00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2300" dirty="0">
              <a:solidFill>
                <a:srgbClr val="FFFF00"/>
              </a:solidFill>
              <a:effectLst/>
              <a:latin typeface="Bahnschrift SemiBold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89535" indent="540385" algn="just">
              <a:lnSpc>
                <a:spcPct val="115000"/>
              </a:lnSpc>
              <a:spcAft>
                <a:spcPts val="0"/>
              </a:spcAft>
            </a:pPr>
            <a:r>
              <a:rPr lang="ru-RU" sz="2300" dirty="0">
                <a:solidFill>
                  <a:srgbClr val="FFFF00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</a:t>
            </a:r>
            <a:r>
              <a:rPr lang="ru-RU" sz="2300" u="sng" dirty="0">
                <a:solidFill>
                  <a:srgbClr val="FFFF00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Узнать историю об операционных систем</a:t>
            </a:r>
          </a:p>
          <a:p>
            <a:pPr marR="89535" indent="540385" algn="just">
              <a:lnSpc>
                <a:spcPct val="115000"/>
              </a:lnSpc>
              <a:spcAft>
                <a:spcPts val="0"/>
              </a:spcAft>
            </a:pPr>
            <a:r>
              <a:rPr lang="ru-RU" sz="2300" dirty="0">
                <a:solidFill>
                  <a:srgbClr val="FFFF00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  <a:r>
              <a:rPr lang="ru-RU" sz="2300" u="sng" dirty="0">
                <a:solidFill>
                  <a:srgbClr val="FFFF00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Узнать для чего были созданы операционные системы</a:t>
            </a:r>
          </a:p>
          <a:p>
            <a:pPr marR="89535" indent="540385" algn="just">
              <a:lnSpc>
                <a:spcPct val="115000"/>
              </a:lnSpc>
              <a:spcAft>
                <a:spcPts val="0"/>
              </a:spcAft>
            </a:pPr>
            <a:r>
              <a:rPr lang="ru-RU" sz="2300" dirty="0">
                <a:solidFill>
                  <a:srgbClr val="FFFF00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</a:t>
            </a:r>
            <a:r>
              <a:rPr lang="ru-RU" sz="2300" u="sng" dirty="0">
                <a:solidFill>
                  <a:srgbClr val="FFFF00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Научиться устанавливать операционную систему на компьютер </a:t>
            </a:r>
          </a:p>
          <a:p>
            <a:pPr marR="89535" indent="360680" algn="just">
              <a:lnSpc>
                <a:spcPct val="115000"/>
              </a:lnSpc>
              <a:spcAft>
                <a:spcPts val="0"/>
              </a:spcAft>
            </a:pPr>
            <a:r>
              <a:rPr lang="ru-RU" sz="2300" dirty="0">
                <a:solidFill>
                  <a:srgbClr val="FFFF00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300" b="1" i="1" dirty="0">
                <a:solidFill>
                  <a:srgbClr val="FFFF00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Методы исследования</a:t>
            </a:r>
            <a:r>
              <a:rPr lang="ru-RU" sz="2300" dirty="0">
                <a:solidFill>
                  <a:srgbClr val="FFFF00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 изучение и анализ материалов по данной теме в информационных источниках, изучение практической части (специальной литературе, Интернете).</a:t>
            </a:r>
          </a:p>
          <a:p>
            <a:pPr marR="89535" indent="360680" algn="just">
              <a:spcAft>
                <a:spcPts val="0"/>
              </a:spcAft>
            </a:pPr>
            <a:r>
              <a:rPr lang="ru-RU" sz="2300" b="1" i="1" dirty="0">
                <a:solidFill>
                  <a:srgbClr val="FFFF00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Теоретическая значимость</a:t>
            </a:r>
            <a:r>
              <a:rPr lang="ru-RU" sz="2300" i="1" dirty="0">
                <a:solidFill>
                  <a:srgbClr val="FFFF00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FFFF00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работы заключается в том, что проведенное исследование позволит расширить знания об особенностях компьютера и операционных систем, и его значении в профессиональной деятельности человека.</a:t>
            </a:r>
          </a:p>
          <a:p>
            <a:pPr marR="89535" indent="360680" algn="just">
              <a:spcAft>
                <a:spcPts val="0"/>
              </a:spcAft>
            </a:pPr>
            <a:r>
              <a:rPr lang="ru-RU" sz="2300" b="1" i="1" dirty="0">
                <a:solidFill>
                  <a:srgbClr val="FFFF00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Практическая значимость</a:t>
            </a:r>
            <a:r>
              <a:rPr lang="ru-RU" sz="2300" dirty="0">
                <a:solidFill>
                  <a:srgbClr val="FFFF00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полученные данные могут быть использованы педагогами при работе с детьми; могут служить опорой при составлении комплекса заданий и решении задач на компьютере.</a:t>
            </a:r>
          </a:p>
        </p:txBody>
      </p:sp>
    </p:spTree>
    <p:extLst>
      <p:ext uri="{BB962C8B-B14F-4D97-AF65-F5344CB8AC3E}">
        <p14:creationId xmlns:p14="http://schemas.microsoft.com/office/powerpoint/2010/main" val="214324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4A919C3-CE98-46DE-997E-A7E426D670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1606" y="0"/>
            <a:ext cx="6784595" cy="4462943"/>
          </a:xfrm>
        </p:spPr>
        <p:txBody>
          <a:bodyPr>
            <a:normAutofit/>
          </a:bodyPr>
          <a:lstStyle/>
          <a:p>
            <a:pPr algn="l"/>
            <a:r>
              <a:rPr lang="ru-RU" sz="3700" dirty="0">
                <a:solidFill>
                  <a:schemeClr val="bg1"/>
                </a:solidFill>
                <a:latin typeface="Bahnschrift SemiBold" panose="020B0502040204020203" pitchFamily="34" charset="0"/>
              </a:rPr>
              <a:t>История развития операционных систем насчитывает уже</a:t>
            </a:r>
            <a:br>
              <a:rPr lang="ru-RU" sz="3700" dirty="0">
                <a:solidFill>
                  <a:schemeClr val="bg1"/>
                </a:solidFill>
                <a:latin typeface="Bahnschrift SemiBold" panose="020B0502040204020203" pitchFamily="34" charset="0"/>
              </a:rPr>
            </a:br>
            <a:r>
              <a:rPr lang="ru-RU" sz="3700" dirty="0">
                <a:solidFill>
                  <a:schemeClr val="bg1"/>
                </a:solidFill>
                <a:latin typeface="Bahnschrift SemiBold" panose="020B0502040204020203" pitchFamily="34" charset="0"/>
              </a:rPr>
              <a:t> много лет.</a:t>
            </a:r>
          </a:p>
        </p:txBody>
      </p:sp>
      <p:pic>
        <p:nvPicPr>
          <p:cNvPr id="4" name="Picture 3" descr="Сложные математические формулы на доске">
            <a:extLst>
              <a:ext uri="{FF2B5EF4-FFF2-40B4-BE49-F238E27FC236}">
                <a16:creationId xmlns="" xmlns:a16="http://schemas.microsoft.com/office/drawing/2014/main" id="{BD972282-8009-C4B0-9839-AEB793687C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332" r="24197" b="-1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70601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e/e9/Elektronenroehren-auswahl.jpg">
            <a:extLst>
              <a:ext uri="{FF2B5EF4-FFF2-40B4-BE49-F238E27FC236}">
                <a16:creationId xmlns="" xmlns:a16="http://schemas.microsoft.com/office/drawing/2014/main" id="{69B82584-B317-4B8B-9B84-A030A32260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4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9" r="1618" b="-1"/>
          <a:stretch/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7000E77-7172-44FF-9E9C-E29932E99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9532" y="1695576"/>
            <a:ext cx="8652938" cy="2857191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8000" dirty="0" err="1">
                <a:solidFill>
                  <a:schemeClr val="bg1"/>
                </a:solidFill>
                <a:latin typeface="Bahnschrift SemiBold" panose="020B0502040204020203" pitchFamily="34" charset="0"/>
              </a:rPr>
              <a:t>Первое</a:t>
            </a:r>
            <a:r>
              <a:rPr lang="en-US" sz="8000" dirty="0">
                <a:solidFill>
                  <a:schemeClr val="bg1"/>
                </a:solidFill>
                <a:latin typeface="Bahnschrift SemiBold" panose="020B0502040204020203" pitchFamily="34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Bahnschrift SemiBold" panose="020B0502040204020203" pitchFamily="34" charset="0"/>
              </a:rPr>
              <a:t>поколение</a:t>
            </a:r>
            <a:r>
              <a:rPr lang="en-US" sz="8000" dirty="0">
                <a:solidFill>
                  <a:schemeClr val="bg1"/>
                </a:solidFill>
                <a:latin typeface="Bahnschrift SemiBold" panose="020B0502040204020203" pitchFamily="34" charset="0"/>
              </a:rPr>
              <a:t> (1945–1955)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EC9B975-3FEC-4CE4-A906-50E725AB6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9532" y="4623127"/>
            <a:ext cx="8655200" cy="457201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 algn="ctr">
              <a:buNone/>
            </a:pPr>
            <a:r>
              <a:rPr lang="en-US" sz="4000" dirty="0" err="1">
                <a:solidFill>
                  <a:schemeClr val="bg1"/>
                </a:solidFill>
                <a:latin typeface="Bahnschrift SemiBold" panose="020B0502040204020203" pitchFamily="34" charset="0"/>
              </a:rPr>
              <a:t>Электронные</a:t>
            </a:r>
            <a:r>
              <a:rPr lang="en-US" sz="4000" dirty="0">
                <a:solidFill>
                  <a:schemeClr val="bg1"/>
                </a:solidFill>
                <a:latin typeface="Bahnschrift SemiBold" panose="020B0502040204020203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Bahnschrift SemiBold" panose="020B0502040204020203" pitchFamily="34" charset="0"/>
              </a:rPr>
              <a:t>лампы</a:t>
            </a:r>
            <a:endParaRPr lang="en-US" sz="4000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6623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CEE0621-B10F-4D54-8E06-EEC988D98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4548" y="0"/>
            <a:ext cx="9451416" cy="1622321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100" spc="800" dirty="0" err="1">
                <a:solidFill>
                  <a:schemeClr val="bg1"/>
                </a:solidFill>
                <a:latin typeface="Bahnschrift SemiBold" panose="020B0502040204020203" pitchFamily="34" charset="0"/>
              </a:rPr>
              <a:t>Второе</a:t>
            </a:r>
            <a:r>
              <a:rPr lang="en-US" sz="3100" spc="800" dirty="0">
                <a:solidFill>
                  <a:schemeClr val="bg1"/>
                </a:solidFill>
                <a:latin typeface="Bahnschrift SemiBold" panose="020B0502040204020203" pitchFamily="34" charset="0"/>
              </a:rPr>
              <a:t> </a:t>
            </a:r>
            <a:r>
              <a:rPr lang="en-US" sz="3100" spc="800" dirty="0" err="1">
                <a:solidFill>
                  <a:schemeClr val="bg1"/>
                </a:solidFill>
                <a:latin typeface="Bahnschrift SemiBold" panose="020B0502040204020203" pitchFamily="34" charset="0"/>
              </a:rPr>
              <a:t>поколение</a:t>
            </a:r>
            <a:r>
              <a:rPr lang="en-US" sz="3100" spc="800" dirty="0">
                <a:solidFill>
                  <a:schemeClr val="bg1"/>
                </a:solidFill>
                <a:latin typeface="Bahnschrift SemiBold" panose="020B0502040204020203" pitchFamily="34" charset="0"/>
              </a:rPr>
              <a:t> (1955–1965)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1682263-4F5F-45A7-9C49-5D7989432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3388" y="6028888"/>
            <a:ext cx="8738352" cy="378541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 cap="all" spc="400" dirty="0" err="1">
                <a:solidFill>
                  <a:schemeClr val="bg1"/>
                </a:solidFill>
                <a:latin typeface="Bahnschrift SemiBold" panose="020B0502040204020203" pitchFamily="34" charset="0"/>
              </a:rPr>
              <a:t>транзисторы</a:t>
            </a:r>
            <a:r>
              <a:rPr lang="en-US" sz="2000" b="1" cap="all" spc="400" dirty="0">
                <a:solidFill>
                  <a:schemeClr val="bg1"/>
                </a:solidFill>
                <a:latin typeface="Bahnschrift SemiBold" panose="020B0502040204020203" pitchFamily="34" charset="0"/>
              </a:rPr>
              <a:t> и </a:t>
            </a:r>
            <a:r>
              <a:rPr lang="en-US" sz="2000" b="1" cap="all" spc="400" dirty="0" err="1">
                <a:solidFill>
                  <a:schemeClr val="bg1"/>
                </a:solidFill>
                <a:latin typeface="Bahnschrift SemiBold" panose="020B0502040204020203" pitchFamily="34" charset="0"/>
              </a:rPr>
              <a:t>системы</a:t>
            </a:r>
            <a:r>
              <a:rPr lang="en-US" sz="2000" b="1" cap="all" spc="400" dirty="0">
                <a:solidFill>
                  <a:schemeClr val="bg1"/>
                </a:solidFill>
                <a:latin typeface="Bahnschrift SemiBold" panose="020B0502040204020203" pitchFamily="34" charset="0"/>
              </a:rPr>
              <a:t> </a:t>
            </a:r>
            <a:r>
              <a:rPr lang="en-US" sz="2000" b="1" cap="all" spc="400" dirty="0" err="1">
                <a:solidFill>
                  <a:schemeClr val="bg1"/>
                </a:solidFill>
                <a:latin typeface="Bahnschrift SemiBold" panose="020B0502040204020203" pitchFamily="34" charset="0"/>
              </a:rPr>
              <a:t>пакетной</a:t>
            </a:r>
            <a:r>
              <a:rPr lang="en-US" sz="2000" b="1" cap="all" spc="400" dirty="0">
                <a:solidFill>
                  <a:schemeClr val="bg1"/>
                </a:solidFill>
                <a:latin typeface="Bahnschrift SemiBold" panose="020B0502040204020203" pitchFamily="34" charset="0"/>
              </a:rPr>
              <a:t> </a:t>
            </a:r>
            <a:r>
              <a:rPr lang="en-US" sz="2000" b="1" cap="all" spc="400" dirty="0" err="1">
                <a:solidFill>
                  <a:schemeClr val="bg1"/>
                </a:solidFill>
                <a:latin typeface="Bahnschrift SemiBold" panose="020B0502040204020203" pitchFamily="34" charset="0"/>
              </a:rPr>
              <a:t>обработки</a:t>
            </a:r>
            <a:endParaRPr lang="en-US" sz="2000" b="1" cap="all" spc="400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46E9CBE1-7EFD-4D79-8F1C-C56EC3A0F0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102" y="1116693"/>
            <a:ext cx="9182968" cy="462461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340685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E9F9001-E43A-4575-AB7D-F89FC24677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776" r="1" b="5790"/>
          <a:stretch/>
        </p:blipFill>
        <p:spPr>
          <a:xfrm rot="21480000">
            <a:off x="1137837" y="1003258"/>
            <a:ext cx="9916327" cy="476439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AFC7414-598E-46BD-8571-7A489426E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388152">
            <a:off x="292916" y="-81075"/>
            <a:ext cx="10515600" cy="1325563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  <a:latin typeface="Bahnschrift SemiBold" panose="020B0502040204020203" pitchFamily="34" charset="0"/>
              </a:rPr>
              <a:t>Третье поколение (1965–1980)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86B9DF4-E478-41EA-A525-769C4B76D03B}"/>
              </a:ext>
            </a:extLst>
          </p:cNvPr>
          <p:cNvSpPr txBox="1"/>
          <p:nvPr/>
        </p:nvSpPr>
        <p:spPr>
          <a:xfrm rot="21427474">
            <a:off x="2378559" y="5895592"/>
            <a:ext cx="874951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500" dirty="0">
                <a:solidFill>
                  <a:schemeClr val="bg1"/>
                </a:solidFill>
                <a:latin typeface="Bahnschrift SemiBold" panose="020B0502040204020203" pitchFamily="34" charset="0"/>
              </a:rPr>
              <a:t>Интегральные схемы и многозадачность</a:t>
            </a:r>
          </a:p>
          <a:p>
            <a:endParaRPr lang="ru-RU" sz="3500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1236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yandex-images.clstorage.net/f5Q6ug131/92326dGhRT/yubv_y_V0coxCcpC49A4Fm3UQnRJ9sQNCBhZdbFXG6SN5ObEZlXAMhTcp92Zw3K10csbUcdTqtStNalKHUZWEYqltLM00ZCZJw3nBK6LbFYmlUUoSKXZQVZNHTuyAV65k-ewtHFZwnFDtKbcn9xdn_LVbG2-MdH21UPpGEQWBV-U56CPX5TAzTA5316K5ykQC9thW0XU21ooKF4vpWMB5IPV8fFMSNdtQI7CjO6ZSaP-_FlDvAnt89to5Q9iFS9x_uCam2LmzvghCv9zoM8VJjvYd0tl2fFHPxdrP4BrKOWO9dr_W1X3d1Gn_ajYlXS3_-RBWp4w8sP2RtwhXAYacen0rLNx3uvpEgzSVaH2Mysz9GJrR93WbBITVwqkZCragOLh_0F98HNJn8-q55hDmcHgSGuIJNv05UvxLFk1CVDK1qeBR_f_xjAnwnqu3CY1JNxEamLF6XsVBFU7sVc95ab4wtR6c_NufInGqs6-VqbwwldLizPQy9979QNeFDpV48ekuGbFxs0LAvxGh8oUMCzjZ2Bo8s9iLAVDE7lAC_2D-8baTXvLX26g3af4rk-03cVbf6YEzeHIXeEuYz43T-jyhZ5L7tPtIi3TXoLMDzM7yWVSaMfWeQgzTyqFRSTOovD8-Wt55H5wrcGK5KVGutj-fliABdLA7XjEFG0QDF_M54y2TtDf-jYr1n6IzAgpIu9ySXr-_1MyLk4rulkp74LX-tdud9RIb6z_qPuoS5Xl4Gp2tQL5_tdY1ShhJixw0ca2iFHt5dE1IMFUr_E4Firrb217y-5BCBxGDodUGsGG-dDwSnfEXkWv9Yr1pU2N-_JPZIU5_ub3WMk0YQoOdNvxubJM4M3cKAbuerjSDygrxmljYubuTCclXTaFeQvAge3w0nJ161Jeudu3zbtMluXmXFSEO_rc5nzoP3IjBXTSw4ORYdHezygh20uczwoGGdd7dUz80mcCDX0ogXM">
            <a:extLst>
              <a:ext uri="{FF2B5EF4-FFF2-40B4-BE49-F238E27FC236}">
                <a16:creationId xmlns="" xmlns:a16="http://schemas.microsoft.com/office/drawing/2014/main" id="{0484A0A3-FF82-474C-9104-013324485E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"/>
          <a:stretch/>
        </p:blipFill>
        <p:spPr bwMode="auto">
          <a:xfrm>
            <a:off x="3070" y="10"/>
            <a:ext cx="1218893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DFF2AF8-968F-4F11-A900-2F514A97D855}"/>
              </a:ext>
            </a:extLst>
          </p:cNvPr>
          <p:cNvSpPr txBox="1"/>
          <p:nvPr/>
        </p:nvSpPr>
        <p:spPr>
          <a:xfrm>
            <a:off x="1986631" y="2210450"/>
            <a:ext cx="82187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chemeClr val="bg1"/>
                </a:solidFill>
                <a:latin typeface="Bahnschrift SemiBold" panose="020B0502040204020203" pitchFamily="34" charset="0"/>
              </a:rPr>
              <a:t>Четвертое поколение </a:t>
            </a:r>
          </a:p>
          <a:p>
            <a:pPr algn="ctr"/>
            <a:r>
              <a:rPr lang="ru-RU" sz="4000" dirty="0">
                <a:solidFill>
                  <a:schemeClr val="bg1"/>
                </a:solidFill>
                <a:latin typeface="Bahnschrift SemiBold" panose="020B0502040204020203" pitchFamily="34" charset="0"/>
              </a:rPr>
              <a:t>(с 1980 года по наши дни): персональные компьютеры</a:t>
            </a:r>
          </a:p>
        </p:txBody>
      </p:sp>
    </p:spTree>
    <p:extLst>
      <p:ext uri="{BB962C8B-B14F-4D97-AF65-F5344CB8AC3E}">
        <p14:creationId xmlns:p14="http://schemas.microsoft.com/office/powerpoint/2010/main" val="390080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user-images.githubusercontent.com/1700322/71901471-4efc4b00-3160-11ea-8a20-8cc7480a7313.png">
            <a:extLst>
              <a:ext uri="{FF2B5EF4-FFF2-40B4-BE49-F238E27FC236}">
                <a16:creationId xmlns="" xmlns:a16="http://schemas.microsoft.com/office/drawing/2014/main" id="{A29A02D2-15FE-4CDD-93F7-0E2AE8A65D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09" b="22796"/>
          <a:stretch/>
        </p:blipFill>
        <p:spPr bwMode="auto"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D40DB80-7637-4A1A-849D-DAA4C7947759}"/>
              </a:ext>
            </a:extLst>
          </p:cNvPr>
          <p:cNvSpPr txBox="1"/>
          <p:nvPr/>
        </p:nvSpPr>
        <p:spPr>
          <a:xfrm>
            <a:off x="1982806" y="3815603"/>
            <a:ext cx="7485413" cy="24526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5000" dirty="0" err="1">
                <a:solidFill>
                  <a:schemeClr val="bg1"/>
                </a:solidFill>
                <a:latin typeface="Bahnschrift SemiBold" panose="020B0502040204020203" pitchFamily="34" charset="0"/>
              </a:rPr>
              <a:t>Операционная</a:t>
            </a:r>
            <a:r>
              <a:rPr lang="en-US" sz="5000" dirty="0">
                <a:solidFill>
                  <a:schemeClr val="bg1"/>
                </a:solidFill>
                <a:latin typeface="Bahnschrift SemiBold" panose="020B0502040204020203" pitchFamily="34" charset="0"/>
              </a:rPr>
              <a:t> </a:t>
            </a:r>
            <a:r>
              <a:rPr lang="en-US" sz="5000" dirty="0" err="1">
                <a:solidFill>
                  <a:schemeClr val="bg1"/>
                </a:solidFill>
                <a:latin typeface="Bahnschrift SemiBold" panose="020B0502040204020203" pitchFamily="34" charset="0"/>
              </a:rPr>
              <a:t>система</a:t>
            </a:r>
            <a:r>
              <a:rPr lang="en-US" sz="5000" dirty="0">
                <a:solidFill>
                  <a:schemeClr val="bg1"/>
                </a:solidFill>
                <a:latin typeface="Bahnschrift SemiBold" panose="020B0502040204020203" pitchFamily="34" charset="0"/>
              </a:rPr>
              <a:t/>
            </a:r>
            <a:br>
              <a:rPr lang="en-US" sz="5000" dirty="0">
                <a:solidFill>
                  <a:schemeClr val="bg1"/>
                </a:solidFill>
                <a:latin typeface="Bahnschrift SemiBold" panose="020B0502040204020203" pitchFamily="34" charset="0"/>
              </a:rPr>
            </a:br>
            <a:r>
              <a:rPr lang="en-US" sz="5000" dirty="0">
                <a:solidFill>
                  <a:schemeClr val="bg1"/>
                </a:solidFill>
                <a:latin typeface="Bahnschrift SemiBold" panose="020B0502040204020203" pitchFamily="34" charset="0"/>
              </a:rPr>
              <a:t>UNIX</a:t>
            </a:r>
          </a:p>
        </p:txBody>
      </p:sp>
    </p:spTree>
    <p:extLst>
      <p:ext uri="{BB962C8B-B14F-4D97-AF65-F5344CB8AC3E}">
        <p14:creationId xmlns:p14="http://schemas.microsoft.com/office/powerpoint/2010/main" val="319866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base.com-1002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</TotalTime>
  <Words>243</Words>
  <Application>Microsoft Office PowerPoint</Application>
  <PresentationFormat>Произвольный</PresentationFormat>
  <Paragraphs>37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powerpointbase.com-1002</vt:lpstr>
      <vt:lpstr> Операционные системы Выполнил ученик 10А класса Галайда Даниил</vt:lpstr>
      <vt:lpstr>Презентация PowerPoint</vt:lpstr>
      <vt:lpstr>Презентация PowerPoint</vt:lpstr>
      <vt:lpstr>История развития операционных систем насчитывает уже  много лет.</vt:lpstr>
      <vt:lpstr>Первое поколение (1945–1955)</vt:lpstr>
      <vt:lpstr>Второе поколение (1955–1965)</vt:lpstr>
      <vt:lpstr>Третье поколение (1965–1980)</vt:lpstr>
      <vt:lpstr>Презентация PowerPoint</vt:lpstr>
      <vt:lpstr>Презентация PowerPoint</vt:lpstr>
      <vt:lpstr>Презентация PowerPoint</vt:lpstr>
      <vt:lpstr>Windows 98</vt:lpstr>
      <vt:lpstr>Windows 2000</vt:lpstr>
      <vt:lpstr>Windows ME</vt:lpstr>
      <vt:lpstr>Windows XP</vt:lpstr>
      <vt:lpstr>Windows Vista</vt:lpstr>
      <vt:lpstr>Windows 7</vt:lpstr>
      <vt:lpstr>Windows 8</vt:lpstr>
      <vt:lpstr>Windows 10</vt:lpstr>
      <vt:lpstr>Windows 11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развития операционных систем насчитывает уже много лет.</dc:title>
  <dc:creator>Руслан</dc:creator>
  <cp:lastModifiedBy>PC2</cp:lastModifiedBy>
  <cp:revision>19</cp:revision>
  <dcterms:created xsi:type="dcterms:W3CDTF">2022-04-30T03:27:31Z</dcterms:created>
  <dcterms:modified xsi:type="dcterms:W3CDTF">2023-02-14T07:04:00Z</dcterms:modified>
</cp:coreProperties>
</file>